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aleway"/>
      <p:regular r:id="rId47"/>
      <p:bold r:id="rId48"/>
      <p:italic r:id="rId49"/>
      <p:boldItalic r:id="rId50"/>
    </p:embeddedFont>
    <p:embeddedFont>
      <p:font typeface="Bitter"/>
      <p:regular r:id="rId51"/>
      <p:bold r:id="rId52"/>
      <p: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6" name="Patrick Phaneuf"/>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83D68669-B5EC-4AE9-9865-7B028FD55B85}">
  <a:tblStyle styleId="{83D68669-B5EC-4AE9-9865-7B028FD55B85}" styleName="Table_0"/>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itter-regular.fntdata"/><Relationship Id="rId50" Type="http://schemas.openxmlformats.org/officeDocument/2006/relationships/font" Target="fonts/Raleway-boldItalic.fntdata"/><Relationship Id="rId53" Type="http://schemas.openxmlformats.org/officeDocument/2006/relationships/font" Target="fonts/Bitter-italic.fntdata"/><Relationship Id="rId52" Type="http://schemas.openxmlformats.org/officeDocument/2006/relationships/font" Target="fonts/Bitter-bold.fntdata"/><Relationship Id="rId11" Type="http://schemas.openxmlformats.org/officeDocument/2006/relationships/slide" Target="slides/slide5.xml"/><Relationship Id="rId55" Type="http://schemas.openxmlformats.org/officeDocument/2006/relationships/font" Target="fonts/OpenSans-bold.fntdata"/><Relationship Id="rId10" Type="http://schemas.openxmlformats.org/officeDocument/2006/relationships/slide" Target="slides/slide4.xml"/><Relationship Id="rId54" Type="http://schemas.openxmlformats.org/officeDocument/2006/relationships/font" Target="fonts/OpenSans-regular.fntdata"/><Relationship Id="rId13" Type="http://schemas.openxmlformats.org/officeDocument/2006/relationships/slide" Target="slides/slide7.xml"/><Relationship Id="rId57" Type="http://schemas.openxmlformats.org/officeDocument/2006/relationships/font" Target="fonts/OpenSans-boldItalic.fntdata"/><Relationship Id="rId12" Type="http://schemas.openxmlformats.org/officeDocument/2006/relationships/slide" Target="slides/slide6.xml"/><Relationship Id="rId56"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6-11-24T18:32:57.465">
    <p:pos x="6000" y="0"/>
    <p:text>somewhere, may still want to describe the ALE, Flask, Isolate, TechRep configuration since this is referenced later within the defense.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2" dt="2016-11-24T18:52:50.067">
    <p:pos x="6000" y="0"/>
    <p:text>Could have a transition with this figure of a small ALE to this large ALE experiment.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3" dt="2016-11-25T00:09:41.845">
    <p:pos x="6000" y="0"/>
    <p:text>Should I describe mutation lineage reports in more detail?</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4" dt="2016-11-25T00:10:46.151">
    <p:pos x="6000" y="0"/>
    <p:text>This might be the slide that benefits from and ALE mutation report lineage example.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5" dt="2016-11-24T23:03:40.226">
    <p:pos x="6000" y="0"/>
    <p:text>Maybe give a bit more context on the experiments used.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6" dt="2016-11-20T18:04:52.647">
    <p:pos x="6000" y="0"/>
    <p:text>James suggests having image per conclusion point.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I’m going to present to you my Computer Science Master’s thesis work I’ve been building since Fall 201</a:t>
            </a:r>
            <a:r>
              <a:rPr lang="en"/>
              <a:t>4</a:t>
            </a:r>
            <a:r>
              <a:rPr lang="en"/>
              <a:t>.</a:t>
            </a:r>
          </a:p>
          <a:p>
            <a:pPr lvl="0">
              <a:spcBef>
                <a:spcPts val="0"/>
              </a:spcBef>
              <a:buNone/>
            </a:pPr>
            <a:r>
              <a:rPr lang="en"/>
              <a:t>I came to UCSD through the MS CSE program and quickly became infatuated by the bioinformatic and systems biology work being done here; so I got involved with projects in this domain as soon possible.</a:t>
            </a:r>
          </a:p>
          <a:p>
            <a:pPr lvl="0">
              <a:spcBef>
                <a:spcPts val="0"/>
              </a:spcBef>
              <a:buNone/>
            </a:pPr>
            <a:r>
              <a:rPr lang="en"/>
              <a:t>The work I’m going to describe is about a </a:t>
            </a:r>
            <a:r>
              <a:rPr b="1" lang="en"/>
              <a:t>live </a:t>
            </a:r>
            <a:r>
              <a:rPr b="1" lang="en"/>
              <a:t>system </a:t>
            </a:r>
            <a:r>
              <a:rPr lang="en"/>
              <a:t>that I’ve built to solve a particular set of problems that UCSD’s Systems Biology Research Group was experiencing in analyzing their experimental evolutions.</a:t>
            </a:r>
          </a:p>
          <a:p>
            <a:pPr lvl="0">
              <a:spcBef>
                <a:spcPts val="0"/>
              </a:spcBef>
              <a:buNone/>
            </a:pPr>
            <a:r>
              <a:rPr lang="en">
                <a:solidFill>
                  <a:srgbClr val="B7B7B7"/>
                </a:solidFill>
              </a:rPr>
              <a:t>This MS work has ultimately resulted in the opportunity to continue in the BISB program, and for that I am very thankful.</a:t>
            </a:r>
          </a:p>
          <a:p>
            <a:pPr lvl="0">
              <a:spcBef>
                <a:spcPts val="0"/>
              </a:spcBef>
              <a:buNone/>
            </a:pPr>
            <a:r>
              <a:rPr lang="en"/>
              <a:t>The official title of this MS thesis is “ALE Analytics: A Software Pipeline and Web Platform for the Analysis of Microbial Genomic Data from Adaptive Laboratory Evolution Experiments”</a:t>
            </a:r>
          </a:p>
          <a:p>
            <a:pPr lvl="0">
              <a:spcBef>
                <a:spcPts val="0"/>
              </a:spcBef>
              <a:buNone/>
            </a:pPr>
            <a:r>
              <a:t/>
            </a:r>
            <a:endParaRPr/>
          </a:p>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For one of our experiments, removing the bias from the ends of reads resulted an order of magnitude less mutations for many samples.</a:t>
            </a:r>
          </a:p>
          <a:p>
            <a:pPr lvl="0">
              <a:spcBef>
                <a:spcPts val="0"/>
              </a:spcBef>
              <a:buNone/>
            </a:pPr>
            <a:r>
              <a:rPr b="1" lang="en">
                <a:solidFill>
                  <a:schemeClr val="dk1"/>
                </a:solidFill>
              </a:rPr>
              <a:t>NEXT</a:t>
            </a:r>
          </a:p>
          <a:p>
            <a:pPr lvl="0">
              <a:spcBef>
                <a:spcPts val="0"/>
              </a:spcBef>
              <a:buNone/>
            </a:pPr>
            <a:r>
              <a:rPr lang="en">
                <a:solidFill>
                  <a:schemeClr val="dk1"/>
                </a:solidFill>
              </a:rPr>
              <a:t>Though, upon further investigation in applying bias trimming to many more experiments, we actually see that bias trimming isn’t always effective and can in fact lead to more mutation artifacts.</a:t>
            </a:r>
          </a:p>
          <a:p>
            <a:pPr lvl="0">
              <a:spcBef>
                <a:spcPts val="0"/>
              </a:spcBef>
              <a:buNone/>
            </a:pPr>
            <a:r>
              <a:rPr lang="en">
                <a:solidFill>
                  <a:schemeClr val="dk1"/>
                </a:solidFill>
              </a:rPr>
              <a:t>Here we see that bias trimming did lead to less mutations, though it also lead to many more missing coverage areas being called in the resequencing.</a:t>
            </a:r>
          </a:p>
          <a:p>
            <a:pPr lvl="0">
              <a:spcBef>
                <a:spcPts val="0"/>
              </a:spcBef>
              <a:buNone/>
            </a:pPr>
            <a:r>
              <a:rPr lang="en">
                <a:solidFill>
                  <a:schemeClr val="dk1"/>
                </a:solidFill>
              </a:rPr>
              <a:t>This may be due TO the shorter average read lengths as a results of trimming.</a:t>
            </a:r>
          </a:p>
          <a:p>
            <a:pPr lvl="0">
              <a:spcBef>
                <a:spcPts val="0"/>
              </a:spcBef>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These case studies show that trimming should be used on a case-by-case basis, leveraging both the FASTQC quality reports and the resequencing mutation reports as feedback on the results trimming.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t>In summary, we’ve researched and implemented a post-processing protocol that incorporates quality control methods and established mutation calling tools into our ALE operations.</a:t>
            </a:r>
          </a:p>
          <a:p>
            <a:pPr lvl="0">
              <a:spcBef>
                <a:spcPts val="0"/>
              </a:spcBef>
              <a:buClr>
                <a:schemeClr val="dk1"/>
              </a:buClr>
              <a:buSzPct val="100000"/>
              <a:buFont typeface="Arial"/>
              <a:buNone/>
            </a:pPr>
            <a:r>
              <a:rPr lang="en">
                <a:solidFill>
                  <a:schemeClr val="dk1"/>
                </a:solidFill>
              </a:rPr>
              <a:t>This diagram illustrates the full post-processing protocol workflow.</a:t>
            </a:r>
          </a:p>
          <a:p>
            <a:pPr lvl="0">
              <a:spcBef>
                <a:spcPts val="0"/>
              </a:spcBef>
              <a:buClr>
                <a:schemeClr val="dk1"/>
              </a:buClr>
              <a:buSzPct val="100000"/>
              <a:buFont typeface="Arial"/>
              <a:buNone/>
            </a:pPr>
            <a:r>
              <a:rPr lang="en">
                <a:solidFill>
                  <a:schemeClr val="dk1"/>
                </a:solidFill>
              </a:rPr>
              <a:t>Something subtle yet important to point out, which is included in this diagram, is that the steps in this workflow can be used to provide feedback on sample preparation processes, giving lab members the opportunity to tweak their processes to enable for the best quality sequencing data.</a:t>
            </a:r>
          </a:p>
          <a:p>
            <a:pPr lvl="0">
              <a:spcBef>
                <a:spcPts val="0"/>
              </a:spcBef>
              <a:buClr>
                <a:schemeClr val="dk1"/>
              </a:buClr>
              <a:buSzPct val="100000"/>
              <a:buFont typeface="Arial"/>
              <a:buNone/>
            </a:pPr>
            <a:r>
              <a:rPr lang="en">
                <a:solidFill>
                  <a:schemeClr val="dk1"/>
                </a:solidFill>
              </a:rPr>
              <a:t>The major contribution of this work is that we now leverage a pipeline of tools for:</a:t>
            </a:r>
          </a:p>
          <a:p>
            <a:pPr indent="-228600" lvl="0" marL="457200" rtl="0">
              <a:spcBef>
                <a:spcPts val="0"/>
              </a:spcBef>
              <a:buClr>
                <a:schemeClr val="dk1"/>
              </a:buClr>
              <a:buAutoNum type="arabicPeriod"/>
            </a:pPr>
            <a:r>
              <a:rPr lang="en">
                <a:solidFill>
                  <a:schemeClr val="dk1"/>
                </a:solidFill>
              </a:rPr>
              <a:t>Improving the quality of information output from the sequencer</a:t>
            </a:r>
          </a:p>
          <a:p>
            <a:pPr indent="-228600" lvl="0" marL="457200" rtl="0">
              <a:spcBef>
                <a:spcPts val="0"/>
              </a:spcBef>
              <a:buClr>
                <a:schemeClr val="dk1"/>
              </a:buClr>
              <a:buAutoNum type="arabicPeriod"/>
            </a:pPr>
            <a:r>
              <a:rPr lang="en"/>
              <a:t>Established a toolset for generating mutational data.</a:t>
            </a:r>
          </a:p>
          <a:p>
            <a:pPr indent="-228600" lvl="0" marL="457200" rtl="0">
              <a:spcBef>
                <a:spcPts val="0"/>
              </a:spcBef>
              <a:buClr>
                <a:schemeClr val="dk1"/>
              </a:buClr>
              <a:buAutoNum type="arabicPeriod"/>
            </a:pPr>
            <a:r>
              <a:rPr lang="en">
                <a:solidFill>
                  <a:schemeClr val="dk1"/>
                </a:solidFill>
              </a:rPr>
              <a:t>And, we can now provide quicker feedback on the results of the sample preparation processes.</a:t>
            </a:r>
          </a:p>
          <a:p>
            <a:pPr lvl="0" rtl="0">
              <a:spcBef>
                <a:spcPts val="0"/>
              </a:spcBef>
              <a:buClr>
                <a:schemeClr val="dk1"/>
              </a:buClr>
              <a:buSzPct val="100000"/>
              <a:buFont typeface="Arial"/>
              <a:buNone/>
            </a:pPr>
            <a:r>
              <a:rPr lang="en">
                <a:solidFill>
                  <a:srgbClr val="B7B7B7"/>
                </a:solidFill>
              </a:rPr>
              <a:t>With our post-processing protocol, ALE experiments have more accurate results and the body of the consolidated ALE experiment data in our ALE mutation database is ultimately more refined.</a:t>
            </a:r>
          </a:p>
          <a:p>
            <a:pPr lvl="0">
              <a:spcBef>
                <a:spcPts val="0"/>
              </a:spcBef>
              <a:buClr>
                <a:schemeClr val="dk1"/>
              </a:buClr>
              <a:buSzPct val="100000"/>
              <a:buFont typeface="Arial"/>
              <a:buNone/>
            </a:pPr>
            <a:r>
              <a:rPr lang="en">
                <a:solidFill>
                  <a:srgbClr val="B7B7B7"/>
                </a:solidFill>
              </a:rPr>
              <a:t>artifacts that manifest in these reports before the final data is presented to an experimentalist, therefore saving time.</a:t>
            </a:r>
          </a:p>
          <a:p>
            <a:pPr lvl="0" rtl="0">
              <a:lnSpc>
                <a:spcPct val="115000"/>
              </a:lnSpc>
              <a:spcBef>
                <a:spcPts val="0"/>
              </a:spcBef>
              <a:spcAft>
                <a:spcPts val="160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Now we’ll review Aim 2, which focuses on a solution for the challenge of </a:t>
            </a:r>
            <a:r>
              <a:rPr lang="en"/>
              <a:t>data </a:t>
            </a:r>
            <a:r>
              <a:rPr lang="en"/>
              <a:t>consolidation, experiment results reporting and accessibility.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u="sng"/>
              <a:t>Motivation</a:t>
            </a:r>
          </a:p>
          <a:p>
            <a:pPr lvl="0">
              <a:spcBef>
                <a:spcPts val="0"/>
              </a:spcBef>
              <a:buNone/>
            </a:pPr>
            <a:r>
              <a:rPr lang="en"/>
              <a:t>This aim IS THE primary solution to the previously mentioned </a:t>
            </a:r>
            <a:r>
              <a:rPr b="1" lang="en"/>
              <a:t>Big Data to Knowledge</a:t>
            </a:r>
            <a:r>
              <a:rPr lang="en"/>
              <a:t> challenge that now exists with our lab’s ALE operations.</a:t>
            </a:r>
          </a:p>
          <a:p>
            <a:pPr lvl="0">
              <a:spcBef>
                <a:spcPts val="0"/>
              </a:spcBef>
              <a:buNone/>
            </a:pPr>
            <a:r>
              <a:rPr lang="en"/>
              <a:t>ALE experiments are composed of multiple </a:t>
            </a:r>
            <a:r>
              <a:rPr b="1" lang="en"/>
              <a:t>ALEs</a:t>
            </a:r>
            <a:r>
              <a:rPr lang="en"/>
              <a:t>, each with multiple </a:t>
            </a:r>
            <a:r>
              <a:rPr b="1" lang="en"/>
              <a:t>Flasks</a:t>
            </a:r>
            <a:r>
              <a:rPr lang="en"/>
              <a:t> in which can be generated multiple </a:t>
            </a:r>
            <a:r>
              <a:rPr b="1" lang="en"/>
              <a:t>isolates </a:t>
            </a:r>
            <a:r>
              <a:rPr lang="en"/>
              <a:t>from.</a:t>
            </a:r>
          </a:p>
          <a:p>
            <a:pPr lvl="0">
              <a:spcBef>
                <a:spcPts val="0"/>
              </a:spcBef>
              <a:buNone/>
            </a:pPr>
            <a:r>
              <a:rPr lang="en"/>
              <a:t>Each isolate is a sample that we sequence and process using our POST-PROCESSING PIPELINE to investigate its mutations WRT the experiment’s starting sequence.</a:t>
            </a:r>
          </a:p>
          <a:p>
            <a:pPr lvl="0">
              <a:spcBef>
                <a:spcPts val="0"/>
              </a:spcBef>
              <a:buNone/>
            </a:pPr>
            <a:r>
              <a:rPr lang="en"/>
              <a:t>With the </a:t>
            </a:r>
            <a:r>
              <a:rPr b="1" lang="en"/>
              <a:t>high-throughput</a:t>
            </a:r>
            <a:r>
              <a:rPr lang="en"/>
              <a:t> ALE experiments enabled by the ALE Machine, the manual work of </a:t>
            </a:r>
            <a:r>
              <a:rPr b="1" lang="en"/>
              <a:t>consolidating</a:t>
            </a:r>
            <a:r>
              <a:rPr lang="en"/>
              <a:t> all the sample mutations into </a:t>
            </a:r>
            <a:r>
              <a:rPr b="1" lang="en"/>
              <a:t>reports</a:t>
            </a:r>
            <a:r>
              <a:rPr lang="en"/>
              <a:t> that describes the ADAPTIVE mutations of an experiment has become a PRIMARY bottleneck in </a:t>
            </a:r>
            <a:r>
              <a:rPr lang="en"/>
              <a:t>the </a:t>
            </a:r>
            <a:r>
              <a:rPr lang="en"/>
              <a:t>ALE operations.</a:t>
            </a:r>
          </a:p>
          <a:p>
            <a:pPr lvl="0">
              <a:spcBef>
                <a:spcPts val="0"/>
              </a:spcBef>
              <a:buNone/>
            </a:pPr>
            <a:r>
              <a:rPr lang="en"/>
              <a:t>The obvious solution here is to automate this process using software.</a:t>
            </a:r>
          </a:p>
          <a:p>
            <a:pPr lvl="0">
              <a:spcBef>
                <a:spcPts val="0"/>
              </a:spcBef>
              <a:buNone/>
            </a:pPr>
            <a:r>
              <a:rPr b="1" lang="en">
                <a:solidFill>
                  <a:schemeClr val="dk1"/>
                </a:solidFill>
              </a:rPr>
              <a:t>NEXT</a:t>
            </a:r>
          </a:p>
          <a:p>
            <a:pPr lvl="0">
              <a:spcBef>
                <a:spcPts val="0"/>
              </a:spcBef>
              <a:buNone/>
            </a:pPr>
            <a:r>
              <a:rPr lang="en"/>
              <a:t>We’ve built a software framework that will </a:t>
            </a:r>
            <a:r>
              <a:rPr b="1" lang="en"/>
              <a:t>parse </a:t>
            </a:r>
            <a:r>
              <a:rPr lang="en"/>
              <a:t>all incoming sample mutation data,</a:t>
            </a:r>
          </a:p>
          <a:p>
            <a:pPr lvl="0">
              <a:spcBef>
                <a:spcPts val="0"/>
              </a:spcBef>
              <a:buClr>
                <a:schemeClr val="dk1"/>
              </a:buClr>
              <a:buSzPct val="100000"/>
              <a:buFont typeface="Arial"/>
              <a:buNone/>
            </a:pPr>
            <a:r>
              <a:rPr b="1" lang="en">
                <a:solidFill>
                  <a:schemeClr val="dk1"/>
                </a:solidFill>
              </a:rPr>
              <a:t>NEXT</a:t>
            </a:r>
          </a:p>
          <a:p>
            <a:pPr lvl="0">
              <a:spcBef>
                <a:spcPts val="0"/>
              </a:spcBef>
              <a:buNone/>
            </a:pPr>
            <a:r>
              <a:rPr b="1" lang="en"/>
              <a:t>consolidate</a:t>
            </a:r>
            <a:r>
              <a:rPr lang="en"/>
              <a:t> them into a database</a:t>
            </a:r>
          </a:p>
          <a:p>
            <a:pPr lvl="0">
              <a:spcBef>
                <a:spcPts val="0"/>
              </a:spcBef>
              <a:buClr>
                <a:schemeClr val="dk1"/>
              </a:buClr>
              <a:buSzPct val="100000"/>
              <a:buFont typeface="Arial"/>
              <a:buNone/>
            </a:pPr>
            <a:r>
              <a:rPr b="1" lang="en">
                <a:solidFill>
                  <a:schemeClr val="dk1"/>
                </a:solidFill>
              </a:rPr>
              <a:t>NEXT</a:t>
            </a:r>
          </a:p>
          <a:p>
            <a:pPr lvl="0">
              <a:spcBef>
                <a:spcPts val="0"/>
              </a:spcBef>
              <a:buNone/>
            </a:pPr>
            <a:r>
              <a:rPr lang="en"/>
              <a:t>and </a:t>
            </a:r>
            <a:r>
              <a:rPr b="1" lang="en"/>
              <a:t>auto-generate</a:t>
            </a:r>
            <a:r>
              <a:rPr lang="en"/>
              <a:t> web accessible reports for the ALE experiments.</a:t>
            </a:r>
          </a:p>
          <a:p>
            <a:pPr lvl="0">
              <a:spcBef>
                <a:spcPts val="0"/>
              </a:spcBef>
              <a:buNone/>
            </a:pPr>
            <a:r>
              <a:t/>
            </a:r>
            <a:endParaRPr/>
          </a:p>
          <a:p>
            <a:pPr lvl="0" rtl="0">
              <a:spcBef>
                <a:spcPts val="0"/>
              </a:spcBef>
              <a:buClr>
                <a:schemeClr val="dk1"/>
              </a:buClr>
              <a:buSzPct val="100000"/>
              <a:buFont typeface="Arial"/>
              <a:buNone/>
            </a:pPr>
            <a:r>
              <a:rPr lang="en">
                <a:solidFill>
                  <a:srgbClr val="B7B7B7"/>
                </a:solidFill>
              </a:rPr>
              <a:t>Experimentalists will sort and report an ALE’s samples according to the chronological order of their flask and isolate to view mutation trends in the evolution. We can think of these reports as mutation lineages.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Results</a:t>
            </a:r>
          </a:p>
          <a:p>
            <a:pPr lvl="0">
              <a:spcBef>
                <a:spcPts val="0"/>
              </a:spcBef>
              <a:buNone/>
            </a:pPr>
            <a:r>
              <a:rPr lang="en"/>
              <a:t>THIS effort has resulted in a platform we’ve named ALE Analytics, which now houses almost all of the lab’s ALE experiment mutation results.</a:t>
            </a:r>
            <a:br>
              <a:rPr lang="en"/>
            </a:br>
            <a:r>
              <a:rPr lang="en"/>
              <a:t>and AUTO-generates various reports for each ALE experiment.</a:t>
            </a:r>
          </a:p>
          <a:p>
            <a:pPr lvl="0">
              <a:spcBef>
                <a:spcPts val="0"/>
              </a:spcBef>
              <a:buNone/>
            </a:pPr>
            <a:r>
              <a:rPr b="1" lang="en"/>
              <a:t>NEXT</a:t>
            </a:r>
          </a:p>
          <a:p>
            <a:pPr lvl="0">
              <a:spcBef>
                <a:spcPts val="0"/>
              </a:spcBef>
              <a:buNone/>
            </a:pPr>
            <a:r>
              <a:rPr lang="en"/>
              <a:t>This screenshot gives a summary of the latest snapshot of the amount of ALE experiment components contained within the platform.</a:t>
            </a:r>
          </a:p>
          <a:p>
            <a:pPr lvl="0">
              <a:spcBef>
                <a:spcPts val="0"/>
              </a:spcBef>
              <a:buNone/>
            </a:pPr>
            <a:r>
              <a:rPr lang="en"/>
              <a:t>TALK TOWARDS THE LARGE AMOUNT OF ALE EXPERIMENTS AND OBSERVED MUTATIONS</a:t>
            </a:r>
          </a:p>
          <a:p>
            <a:pPr lvl="0">
              <a:spcBef>
                <a:spcPts val="0"/>
              </a:spcBef>
              <a:buNone/>
            </a:pPr>
            <a:r>
              <a:rPr b="1" lang="en">
                <a:solidFill>
                  <a:schemeClr val="dk1"/>
                </a:solidFill>
              </a:rPr>
              <a:t>NEXT</a:t>
            </a:r>
          </a:p>
          <a:p>
            <a:pPr lvl="0">
              <a:spcBef>
                <a:spcPts val="0"/>
              </a:spcBef>
              <a:buNone/>
            </a:pPr>
            <a:r>
              <a:rPr lang="en">
                <a:solidFill>
                  <a:schemeClr val="dk1"/>
                </a:solidFill>
              </a:rPr>
              <a:t>This consolidation has resulted in a very valuable database of ALE Experiment mutations.</a:t>
            </a:r>
          </a:p>
          <a:p>
            <a:pPr lvl="0">
              <a:spcBef>
                <a:spcPts val="0"/>
              </a:spcBef>
              <a:buNone/>
            </a:pPr>
            <a:r>
              <a:rPr b="1" lang="en">
                <a:solidFill>
                  <a:schemeClr val="dk1"/>
                </a:solidFill>
              </a:rPr>
              <a:t>NEXT</a:t>
            </a:r>
          </a:p>
          <a:p>
            <a:pPr lvl="0">
              <a:spcBef>
                <a:spcPts val="0"/>
              </a:spcBef>
              <a:buNone/>
            </a:pPr>
            <a:r>
              <a:rPr lang="en">
                <a:solidFill>
                  <a:schemeClr val="dk1"/>
                </a:solidFill>
              </a:rPr>
              <a:t>Of the mutations within the database, the majority are SNPs with the 2nd largest group being INDELs.</a:t>
            </a:r>
          </a:p>
          <a:p>
            <a:pPr lvl="0">
              <a:spcBef>
                <a:spcPts val="0"/>
              </a:spcBef>
              <a:buNone/>
            </a:pPr>
            <a:r>
              <a:rPr b="1" lang="en">
                <a:solidFill>
                  <a:schemeClr val="dk1"/>
                </a:solidFill>
              </a:rPr>
              <a:t>NEXT</a:t>
            </a:r>
          </a:p>
          <a:p>
            <a:pPr lvl="0">
              <a:spcBef>
                <a:spcPts val="0"/>
              </a:spcBef>
              <a:buNone/>
            </a:pPr>
            <a:r>
              <a:rPr lang="en">
                <a:solidFill>
                  <a:schemeClr val="dk1"/>
                </a:solidFill>
              </a:rPr>
              <a:t>The majority of our mutations are in CODING regions,</a:t>
            </a:r>
          </a:p>
          <a:p>
            <a:pPr lvl="0">
              <a:spcBef>
                <a:spcPts val="0"/>
              </a:spcBef>
              <a:buNone/>
            </a:pPr>
            <a:r>
              <a:rPr b="1" lang="en">
                <a:solidFill>
                  <a:schemeClr val="dk1"/>
                </a:solidFill>
              </a:rPr>
              <a:t>NEXT</a:t>
            </a:r>
          </a:p>
          <a:p>
            <a:pPr lvl="0">
              <a:spcBef>
                <a:spcPts val="0"/>
              </a:spcBef>
              <a:buNone/>
            </a:pPr>
            <a:r>
              <a:rPr lang="en">
                <a:solidFill>
                  <a:schemeClr val="dk1"/>
                </a:solidFill>
              </a:rPr>
              <a:t>Of the coding mutations, almost 70% of them are non-synonymous</a:t>
            </a:r>
            <a:r>
              <a:rPr lang="en">
                <a:solidFill>
                  <a:schemeClr val="dk1"/>
                </a:solidFill>
              </a:rPr>
              <a:t>.</a:t>
            </a:r>
          </a:p>
          <a:p>
            <a:pPr lvl="0">
              <a:spcBef>
                <a:spcPts val="0"/>
              </a:spcBef>
              <a:buNone/>
            </a:pPr>
            <a:r>
              <a:rPr lang="en">
                <a:solidFill>
                  <a:schemeClr val="dk1"/>
                </a:solidFill>
              </a:rPr>
              <a:t>This database continues to grow with each new ALE experiment and is currently used for data mining mutational trends in evolution.</a:t>
            </a:r>
          </a:p>
          <a:p>
            <a:pPr lvl="0">
              <a:spcBef>
                <a:spcPts val="0"/>
              </a:spcBef>
              <a:buNone/>
            </a:pPr>
            <a:r>
              <a:t/>
            </a:r>
            <a:endParaRPr>
              <a:solidFill>
                <a:schemeClr val="dk1"/>
              </a:solidFill>
            </a:endParaRPr>
          </a:p>
          <a:p>
            <a:pPr lvl="0" rtl="0">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t>Results</a:t>
            </a:r>
          </a:p>
          <a:p>
            <a:pPr lvl="0">
              <a:spcBef>
                <a:spcPts val="0"/>
              </a:spcBef>
              <a:buNone/>
            </a:pPr>
            <a:r>
              <a:rPr lang="en"/>
              <a:t>The INITIAL PRIMARY feature of ALE Analytics was to automate the generation of ALE Experiment mutation lineage reports.</a:t>
            </a:r>
          </a:p>
          <a:p>
            <a:pPr lvl="0">
              <a:spcBef>
                <a:spcPts val="0"/>
              </a:spcBef>
              <a:buNone/>
            </a:pPr>
            <a:r>
              <a:rPr lang="en"/>
              <a:t>With these reports, each column is a sample and each row is a mutation.</a:t>
            </a:r>
          </a:p>
          <a:p>
            <a:pPr lvl="0">
              <a:spcBef>
                <a:spcPts val="0"/>
              </a:spcBef>
              <a:buNone/>
            </a:pPr>
            <a:r>
              <a:rPr lang="en"/>
              <a:t>The occurrence of a mutation in a sample is annotated with a value in the corresponding cell. This value represents the approximate frequency of the sample population that the mutation was found in.</a:t>
            </a:r>
          </a:p>
          <a:p>
            <a:pPr lvl="0">
              <a:spcBef>
                <a:spcPts val="0"/>
              </a:spcBef>
              <a:buNone/>
            </a:pPr>
            <a:r>
              <a:rPr lang="en">
                <a:solidFill>
                  <a:schemeClr val="dk1"/>
                </a:solidFill>
              </a:rPr>
              <a:t>Samples are organized from left to right according to their chronological order within the ALE.</a:t>
            </a:r>
          </a:p>
          <a:p>
            <a:pPr lvl="0">
              <a:spcBef>
                <a:spcPts val="0"/>
              </a:spcBef>
              <a:buNone/>
            </a:pPr>
            <a:r>
              <a:rPr lang="en"/>
              <a:t>These reports are used by experimentalists to identify mutational trends in an evolution.</a:t>
            </a:r>
          </a:p>
          <a:p>
            <a:pPr lvl="0">
              <a:spcBef>
                <a:spcPts val="0"/>
              </a:spcBef>
              <a:buNone/>
            </a:pPr>
            <a:r>
              <a:rPr lang="en"/>
              <a:t>I’ll present more on this later, but within this example we can see 3 interesting trends.</a:t>
            </a:r>
          </a:p>
          <a:p>
            <a:pPr lvl="0" rtl="0">
              <a:lnSpc>
                <a:spcPct val="115000"/>
              </a:lnSpc>
              <a:spcBef>
                <a:spcPts val="0"/>
              </a:spcBef>
              <a:spcAft>
                <a:spcPts val="160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Through its development, the ALE Analytics platform has accumulated a large set of features that are meant to service the various dimensions ALE experiment analysis.</a:t>
            </a:r>
          </a:p>
          <a:p>
            <a:pPr lvl="0">
              <a:spcBef>
                <a:spcPts val="0"/>
              </a:spcBef>
              <a:buClr>
                <a:schemeClr val="dk1"/>
              </a:buClr>
              <a:buSzPct val="100000"/>
              <a:buFont typeface="Arial"/>
              <a:buNone/>
            </a:pPr>
            <a:r>
              <a:rPr b="1" lang="en">
                <a:solidFill>
                  <a:schemeClr val="dk1"/>
                </a:solidFill>
              </a:rPr>
              <a:t>VISUALIZATION</a:t>
            </a:r>
          </a:p>
          <a:p>
            <a:pPr lvl="0">
              <a:spcBef>
                <a:spcPts val="0"/>
              </a:spcBef>
              <a:buClr>
                <a:schemeClr val="dk1"/>
              </a:buClr>
              <a:buSzPct val="100000"/>
              <a:buFont typeface="Arial"/>
              <a:buNone/>
            </a:pPr>
            <a:r>
              <a:rPr lang="en">
                <a:solidFill>
                  <a:schemeClr val="dk1"/>
                </a:solidFill>
              </a:rPr>
              <a:t>For every ALE experiment and the whole database, we generate visualizations that describe the mutations found within.</a:t>
            </a:r>
          </a:p>
          <a:p>
            <a:pPr lvl="0">
              <a:spcBef>
                <a:spcPts val="0"/>
              </a:spcBef>
              <a:buClr>
                <a:schemeClr val="dk1"/>
              </a:buClr>
              <a:buSzPct val="100000"/>
              <a:buFont typeface="Arial"/>
              <a:buNone/>
            </a:pPr>
            <a:r>
              <a:rPr lang="en">
                <a:solidFill>
                  <a:schemeClr val="dk1"/>
                </a:solidFill>
              </a:rPr>
              <a:t>One of these visualizations is a histogram of the most frequently mutated genes.</a:t>
            </a:r>
          </a:p>
          <a:p>
            <a:pPr lvl="0">
              <a:spcBef>
                <a:spcPts val="0"/>
              </a:spcBef>
              <a:buClr>
                <a:schemeClr val="dk1"/>
              </a:buClr>
              <a:buSzPct val="100000"/>
              <a:buFont typeface="Arial"/>
              <a:buNone/>
            </a:pPr>
            <a:r>
              <a:rPr b="1" lang="en">
                <a:solidFill>
                  <a:schemeClr val="dk1"/>
                </a:solidFill>
              </a:rPr>
              <a:t>MUTATION NEEDLE PLOT</a:t>
            </a:r>
          </a:p>
          <a:p>
            <a:pPr lvl="0">
              <a:spcBef>
                <a:spcPts val="0"/>
              </a:spcBef>
              <a:buClr>
                <a:schemeClr val="dk1"/>
              </a:buClr>
              <a:buSzPct val="100000"/>
              <a:buFont typeface="Arial"/>
              <a:buNone/>
            </a:pPr>
            <a:r>
              <a:rPr lang="en">
                <a:solidFill>
                  <a:schemeClr val="dk1"/>
                </a:solidFill>
              </a:rPr>
              <a:t>W</a:t>
            </a:r>
            <a:r>
              <a:rPr lang="en">
                <a:solidFill>
                  <a:schemeClr val="dk1"/>
                </a:solidFill>
              </a:rPr>
              <a:t>e also generate a mutation needle plot that can be used to visually identify mutation hotspots for an experiment.</a:t>
            </a:r>
          </a:p>
          <a:p>
            <a:pPr lvl="0">
              <a:spcBef>
                <a:spcPts val="0"/>
              </a:spcBef>
              <a:buClr>
                <a:schemeClr val="dk1"/>
              </a:buClr>
              <a:buSzPct val="100000"/>
              <a:buFont typeface="Arial"/>
              <a:buNone/>
            </a:pPr>
            <a:r>
              <a:rPr b="1" lang="en">
                <a:solidFill>
                  <a:schemeClr val="dk1"/>
                </a:solidFill>
              </a:rPr>
              <a:t>SEARCH</a:t>
            </a:r>
          </a:p>
          <a:p>
            <a:pPr lvl="0">
              <a:spcBef>
                <a:spcPts val="0"/>
              </a:spcBef>
              <a:buClr>
                <a:schemeClr val="dk1"/>
              </a:buClr>
              <a:buSzPct val="100000"/>
              <a:buFont typeface="Arial"/>
              <a:buNone/>
            </a:pPr>
            <a:r>
              <a:rPr lang="en">
                <a:solidFill>
                  <a:schemeClr val="dk1"/>
                </a:solidFill>
              </a:rPr>
              <a:t>We’ve also implemented a mutation search feature that will query the entire mutation database and return a report of mutations according to the search parameters given.</a:t>
            </a:r>
          </a:p>
          <a:p>
            <a:pPr lvl="0">
              <a:spcBef>
                <a:spcPts val="0"/>
              </a:spcBef>
              <a:buClr>
                <a:schemeClr val="dk1"/>
              </a:buClr>
              <a:buSzPct val="100000"/>
              <a:buFont typeface="Arial"/>
              <a:buNone/>
            </a:pPr>
            <a:r>
              <a:rPr b="1" lang="en">
                <a:solidFill>
                  <a:schemeClr val="dk1"/>
                </a:solidFill>
              </a:rPr>
              <a:t>FILTERING</a:t>
            </a:r>
          </a:p>
          <a:p>
            <a:pPr lvl="0">
              <a:spcBef>
                <a:spcPts val="0"/>
              </a:spcBef>
              <a:buClr>
                <a:schemeClr val="dk1"/>
              </a:buClr>
              <a:buSzPct val="100000"/>
              <a:buFont typeface="Arial"/>
              <a:buNone/>
            </a:pPr>
            <a:r>
              <a:rPr lang="en">
                <a:solidFill>
                  <a:schemeClr val="dk1"/>
                </a:solidFill>
              </a:rPr>
              <a:t>We’ve built mutation filtering into our report generation, where experimentalists can use a form to exclude mutations from an ALE Experiments reports.</a:t>
            </a:r>
          </a:p>
          <a:p>
            <a:pPr lvl="0">
              <a:spcBef>
                <a:spcPts val="0"/>
              </a:spcBef>
              <a:buClr>
                <a:schemeClr val="dk1"/>
              </a:buClr>
              <a:buSzPct val="100000"/>
              <a:buFont typeface="Arial"/>
              <a:buNone/>
            </a:pPr>
            <a:r>
              <a:rPr b="1" lang="en">
                <a:solidFill>
                  <a:schemeClr val="dk1"/>
                </a:solidFill>
              </a:rPr>
              <a:t>METADATA REPORT</a:t>
            </a:r>
          </a:p>
          <a:p>
            <a:pPr lvl="0">
              <a:spcBef>
                <a:spcPts val="0"/>
              </a:spcBef>
              <a:buClr>
                <a:schemeClr val="dk1"/>
              </a:buClr>
              <a:buSzPct val="100000"/>
              <a:buFont typeface="Arial"/>
              <a:buNone/>
            </a:pPr>
            <a:r>
              <a:rPr lang="en">
                <a:solidFill>
                  <a:schemeClr val="dk1"/>
                </a:solidFill>
              </a:rPr>
              <a:t>We generate metadata reports so users can be aware of the conditions associated with an experiment,</a:t>
            </a:r>
          </a:p>
          <a:p>
            <a:pPr lvl="0">
              <a:spcBef>
                <a:spcPts val="0"/>
              </a:spcBef>
              <a:buClr>
                <a:schemeClr val="dk1"/>
              </a:buClr>
              <a:buSzPct val="100000"/>
              <a:buFont typeface="Arial"/>
              <a:buNone/>
            </a:pPr>
            <a:r>
              <a:rPr b="1" lang="en">
                <a:solidFill>
                  <a:schemeClr val="dk1"/>
                </a:solidFill>
              </a:rPr>
              <a:t>GENE PRODUCT STRUCTURE</a:t>
            </a:r>
          </a:p>
          <a:p>
            <a:pPr lvl="0">
              <a:spcBef>
                <a:spcPts val="0"/>
              </a:spcBef>
              <a:buClr>
                <a:schemeClr val="dk1"/>
              </a:buClr>
              <a:buSzPct val="100000"/>
              <a:buFont typeface="Arial"/>
              <a:buNone/>
            </a:pPr>
            <a:r>
              <a:rPr lang="en">
                <a:solidFill>
                  <a:schemeClr val="dk1"/>
                </a:solidFill>
              </a:rPr>
              <a:t>Given enough information on a mutation, we can highlight the section of a gene PRODUCT’s 3D structure that a mutation affects</a:t>
            </a:r>
          </a:p>
          <a:p>
            <a:pPr lvl="0">
              <a:spcBef>
                <a:spcPts val="0"/>
              </a:spcBef>
              <a:buClr>
                <a:schemeClr val="dk1"/>
              </a:buClr>
              <a:buSzPct val="100000"/>
              <a:buFont typeface="Arial"/>
              <a:buNone/>
            </a:pPr>
            <a:r>
              <a:rPr b="1" lang="en">
                <a:solidFill>
                  <a:schemeClr val="dk1"/>
                </a:solidFill>
              </a:rPr>
              <a:t>ALIGNMENT PERFORMANCE REPORT</a:t>
            </a:r>
          </a:p>
          <a:p>
            <a:pPr lvl="0">
              <a:spcBef>
                <a:spcPts val="0"/>
              </a:spcBef>
              <a:buClr>
                <a:schemeClr val="dk1"/>
              </a:buClr>
              <a:buSzPct val="100000"/>
              <a:buFont typeface="Arial"/>
              <a:buNone/>
            </a:pPr>
            <a:r>
              <a:rPr lang="en">
                <a:solidFill>
                  <a:schemeClr val="dk1"/>
                </a:solidFill>
              </a:rPr>
              <a:t>We generate alignment performance statistics for each ALE experiment sample</a:t>
            </a:r>
          </a:p>
          <a:p>
            <a:pPr lvl="0">
              <a:spcBef>
                <a:spcPts val="0"/>
              </a:spcBef>
              <a:buClr>
                <a:schemeClr val="dk1"/>
              </a:buClr>
              <a:buSzPct val="100000"/>
              <a:buFont typeface="Arial"/>
              <a:buNone/>
            </a:pPr>
            <a:r>
              <a:rPr b="1" lang="en">
                <a:solidFill>
                  <a:schemeClr val="dk1"/>
                </a:solidFill>
              </a:rPr>
              <a:t>EXPERIMENT AUTO-COMPARE</a:t>
            </a:r>
            <a:r>
              <a:rPr lang="en">
                <a:solidFill>
                  <a:schemeClr val="dk1"/>
                </a:solidFill>
              </a:rPr>
              <a:t> </a:t>
            </a:r>
          </a:p>
          <a:p>
            <a:pPr lvl="0">
              <a:spcBef>
                <a:spcPts val="0"/>
              </a:spcBef>
              <a:buClr>
                <a:schemeClr val="dk1"/>
              </a:buClr>
              <a:buSzPct val="100000"/>
              <a:buFont typeface="Arial"/>
              <a:buNone/>
            </a:pPr>
            <a:r>
              <a:rPr lang="en">
                <a:solidFill>
                  <a:schemeClr val="dk1"/>
                </a:solidFill>
              </a:rPr>
              <a:t>We even have a feature to auto-compare ALE Experiments by generating mutation lineage reports that combine samples of all selected ALE experiments.</a:t>
            </a:r>
          </a:p>
          <a:p>
            <a:pPr lvl="0">
              <a:spcBef>
                <a:spcPts val="0"/>
              </a:spcBef>
              <a:buClr>
                <a:schemeClr val="dk1"/>
              </a:buClr>
              <a:buSzPct val="100000"/>
              <a:buFont typeface="Arial"/>
              <a:buNone/>
            </a:pPr>
            <a:r>
              <a:rPr b="1" lang="en">
                <a:solidFill>
                  <a:schemeClr val="dk1"/>
                </a:solidFill>
              </a:rPr>
              <a:t>EXPERIMENT DATA EXPORT</a:t>
            </a:r>
            <a:r>
              <a:rPr lang="en">
                <a:solidFill>
                  <a:schemeClr val="dk1"/>
                </a:solidFill>
              </a:rPr>
              <a:t> </a:t>
            </a:r>
          </a:p>
          <a:p>
            <a:pPr lvl="0" rtl="0">
              <a:spcBef>
                <a:spcPts val="0"/>
              </a:spcBef>
              <a:buClr>
                <a:schemeClr val="dk1"/>
              </a:buClr>
              <a:buSzPct val="100000"/>
              <a:buFont typeface="Arial"/>
              <a:buNone/>
            </a:pPr>
            <a:r>
              <a:rPr lang="en">
                <a:solidFill>
                  <a:schemeClr val="dk1"/>
                </a:solidFill>
              </a:rPr>
              <a:t>A forward thinking feature we’ve included is the ability to export ALE experiment mutation data as a flat file so that experimentalists can develop their own data-mining protocols to execute on one or more experiments.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u="sng"/>
              <a:t>Contributions</a:t>
            </a:r>
          </a:p>
          <a:p>
            <a:pPr lvl="0" rtl="0">
              <a:spcBef>
                <a:spcPts val="0"/>
              </a:spcBef>
              <a:buNone/>
            </a:pPr>
            <a:r>
              <a:rPr lang="en">
                <a:solidFill>
                  <a:schemeClr val="dk1"/>
                </a:solidFill>
              </a:rPr>
              <a:t>The contributions of this effort is a service that</a:t>
            </a:r>
          </a:p>
          <a:p>
            <a:pPr indent="-228600" lvl="0" marL="457200" rtl="0">
              <a:spcBef>
                <a:spcPts val="0"/>
              </a:spcBef>
            </a:pPr>
            <a:r>
              <a:rPr lang="en"/>
              <a:t>Reduces the time and effort of consolidating experiment results and generating reports.</a:t>
            </a:r>
            <a:br>
              <a:rPr lang="en"/>
            </a:br>
            <a:r>
              <a:rPr b="1" lang="en"/>
              <a:t>NEXT</a:t>
            </a:r>
          </a:p>
          <a:p>
            <a:pPr indent="-228600" lvl="0" marL="457200" rtl="0">
              <a:spcBef>
                <a:spcPts val="0"/>
              </a:spcBef>
            </a:pPr>
            <a:r>
              <a:rPr lang="en"/>
              <a:t>AND, these reports use a consistent format and are easy to compare.</a:t>
            </a:r>
            <a:br>
              <a:rPr lang="en"/>
            </a:br>
            <a:r>
              <a:rPr b="1" lang="en"/>
              <a:t>NEXT</a:t>
            </a:r>
          </a:p>
          <a:p>
            <a:pPr indent="-228600" lvl="0" marL="457200" rtl="0">
              <a:spcBef>
                <a:spcPts val="0"/>
              </a:spcBef>
            </a:pPr>
            <a:r>
              <a:rPr lang="en"/>
              <a:t>Unify all ALE experiment results into one resource.</a:t>
            </a:r>
            <a:br>
              <a:rPr lang="en"/>
            </a:br>
            <a:r>
              <a:rPr b="1" lang="en"/>
              <a:t>NEXT</a:t>
            </a:r>
          </a:p>
          <a:p>
            <a:pPr indent="-228600" lvl="0" marL="457200" rtl="0">
              <a:spcBef>
                <a:spcPts val="0"/>
              </a:spcBef>
            </a:pPr>
            <a:r>
              <a:rPr lang="en"/>
              <a:t>Enables the inclusion of more samples into ALE experiment‘s analyses.</a:t>
            </a:r>
            <a:br>
              <a:rPr lang="en"/>
            </a:br>
            <a:r>
              <a:rPr b="1" lang="en"/>
              <a:t>NEXT</a:t>
            </a:r>
          </a:p>
          <a:p>
            <a:pPr indent="-228600" lvl="0" marL="457200" rtl="0">
              <a:spcBef>
                <a:spcPts val="0"/>
              </a:spcBef>
            </a:pPr>
            <a:r>
              <a:rPr lang="en"/>
              <a:t>Building the foundation for a future, publicly available, well curated adaptive mutation database.</a:t>
            </a:r>
            <a:br>
              <a:rPr lang="en"/>
            </a:br>
            <a:r>
              <a:rPr b="1" lang="en"/>
              <a:t>NEXT</a:t>
            </a:r>
          </a:p>
          <a:p>
            <a:pPr indent="-228600" lvl="0" marL="457200" rtl="0">
              <a:spcBef>
                <a:spcPts val="0"/>
              </a:spcBef>
            </a:pPr>
            <a:r>
              <a:rPr lang="en"/>
              <a:t>Provides not just a protocol or toolset, but an analysis system and database that is continuously available to all collaborators and that doesn’t require programming of them.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We’ll now review Aim 3, which focuses on finding a solution for </a:t>
            </a:r>
            <a:r>
              <a:rPr lang="en">
                <a:solidFill>
                  <a:schemeClr val="dk1"/>
                </a:solidFill>
              </a:rPr>
              <a:t>better accuracy and consistency of analysis with less effort.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Shape 3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b="1" lang="en">
                <a:solidFill>
                  <a:schemeClr val="dk1"/>
                </a:solidFill>
              </a:rPr>
              <a:t>Motivation</a:t>
            </a:r>
          </a:p>
          <a:p>
            <a:pPr lvl="0">
              <a:spcBef>
                <a:spcPts val="0"/>
              </a:spcBef>
              <a:buNone/>
            </a:pPr>
            <a:r>
              <a:rPr lang="en">
                <a:solidFill>
                  <a:schemeClr val="dk1"/>
                </a:solidFill>
              </a:rPr>
              <a:t>Experimentalists begin their investigation of ALE experiments by searching for interesting mutation trends in their samples.</a:t>
            </a:r>
          </a:p>
          <a:p>
            <a:pPr lvl="0">
              <a:spcBef>
                <a:spcPts val="0"/>
              </a:spcBef>
              <a:buNone/>
            </a:pPr>
            <a:r>
              <a:rPr b="1" lang="en">
                <a:solidFill>
                  <a:schemeClr val="dk1"/>
                </a:solidFill>
              </a:rPr>
              <a:t>NEXT</a:t>
            </a:r>
          </a:p>
          <a:p>
            <a:pPr lvl="0">
              <a:spcBef>
                <a:spcPts val="0"/>
              </a:spcBef>
              <a:buNone/>
            </a:pPr>
            <a:r>
              <a:rPr lang="en">
                <a:solidFill>
                  <a:schemeClr val="dk1"/>
                </a:solidFill>
              </a:rPr>
              <a:t>These trends currently focus on a high frequency mutation’s within an ALE experiments.</a:t>
            </a:r>
          </a:p>
          <a:p>
            <a:pPr lvl="0">
              <a:spcBef>
                <a:spcPts val="0"/>
              </a:spcBef>
              <a:buNone/>
            </a:pPr>
            <a:r>
              <a:rPr b="1" lang="en">
                <a:solidFill>
                  <a:schemeClr val="dk1"/>
                </a:solidFill>
              </a:rPr>
              <a:t>NEXT</a:t>
            </a:r>
          </a:p>
          <a:p>
            <a:pPr lvl="0">
              <a:spcBef>
                <a:spcPts val="0"/>
              </a:spcBef>
              <a:buNone/>
            </a:pPr>
            <a:r>
              <a:rPr lang="en">
                <a:solidFill>
                  <a:schemeClr val="dk1"/>
                </a:solidFill>
              </a:rPr>
              <a:t>Or a gene mutated many times within an ALE Experiment.</a:t>
            </a:r>
          </a:p>
          <a:p>
            <a:pPr lvl="0">
              <a:spcBef>
                <a:spcPts val="0"/>
              </a:spcBef>
              <a:buClr>
                <a:schemeClr val="dk1"/>
              </a:buClr>
              <a:buSzPct val="100000"/>
              <a:buFont typeface="Arial"/>
              <a:buNone/>
            </a:pPr>
            <a:r>
              <a:rPr lang="en">
                <a:solidFill>
                  <a:schemeClr val="dk1"/>
                </a:solidFill>
              </a:rPr>
              <a:t>The process of finding these interesting mutational trends or </a:t>
            </a:r>
            <a:r>
              <a:rPr b="1" lang="en">
                <a:solidFill>
                  <a:schemeClr val="dk1"/>
                </a:solidFill>
              </a:rPr>
              <a:t>key mutations </a:t>
            </a:r>
            <a:r>
              <a:rPr lang="en">
                <a:solidFill>
                  <a:schemeClr val="dk1"/>
                </a:solidFill>
              </a:rPr>
              <a:t>can be also be automated.</a:t>
            </a:r>
          </a:p>
          <a:p>
            <a:pPr lvl="0" rtl="0">
              <a:spcBef>
                <a:spcPts val="0"/>
              </a:spcBef>
              <a:buClr>
                <a:schemeClr val="dk1"/>
              </a:buClr>
              <a:buSzPct val="100000"/>
              <a:buFont typeface="Arial"/>
              <a:buNone/>
            </a:pPr>
            <a:r>
              <a:rPr lang="en">
                <a:solidFill>
                  <a:schemeClr val="dk1"/>
                </a:solidFill>
              </a:rPr>
              <a:t>First, I’ll review the terminology given to these key mutation trends.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Two key points in the title I’ll first give some background on are:</a:t>
            </a:r>
          </a:p>
          <a:p>
            <a:pPr indent="-228600" lvl="0" marL="457200" rtl="0">
              <a:spcBef>
                <a:spcPts val="0"/>
              </a:spcBef>
              <a:buClr>
                <a:schemeClr val="dk1"/>
              </a:buClr>
              <a:buAutoNum type="arabicPeriod"/>
            </a:pPr>
            <a:r>
              <a:rPr lang="en">
                <a:solidFill>
                  <a:schemeClr val="dk1"/>
                </a:solidFill>
              </a:rPr>
              <a:t>Adaptive Laboratory Evolution Experiments</a:t>
            </a:r>
          </a:p>
          <a:p>
            <a:pPr indent="-228600" lvl="0" marL="457200" rtl="0">
              <a:spcBef>
                <a:spcPts val="0"/>
              </a:spcBef>
              <a:buClr>
                <a:schemeClr val="dk1"/>
              </a:buClr>
              <a:buAutoNum type="arabicPeriod"/>
            </a:pPr>
            <a:r>
              <a:rPr lang="en">
                <a:solidFill>
                  <a:schemeClr val="dk1"/>
                </a:solidFill>
              </a:rPr>
              <a:t>Microbial Genomic Data</a:t>
            </a:r>
          </a:p>
          <a:p>
            <a:pPr lvl="0" rtl="0">
              <a:spcBef>
                <a:spcPts val="0"/>
              </a:spcBef>
              <a:buClr>
                <a:schemeClr val="dk1"/>
              </a:buClr>
              <a:buSzPct val="100000"/>
              <a:buFont typeface="Arial"/>
              <a:buNone/>
            </a:pPr>
            <a:r>
              <a:rPr lang="en">
                <a:solidFill>
                  <a:schemeClr val="dk1"/>
                </a:solidFill>
              </a:rPr>
              <a:t>Adaptive Laboratory Evolution (or A-L-E “ALE”) Experiments can be described as experimental evolutions, where you</a:t>
            </a:r>
          </a:p>
          <a:p>
            <a:pPr indent="-228600" lvl="0" marL="457200" rtl="0">
              <a:spcBef>
                <a:spcPts val="0"/>
              </a:spcBef>
              <a:buClr>
                <a:schemeClr val="dk1"/>
              </a:buClr>
              <a:buAutoNum type="arabicPeriod"/>
            </a:pPr>
            <a:r>
              <a:rPr lang="en">
                <a:solidFill>
                  <a:schemeClr val="dk1"/>
                </a:solidFill>
              </a:rPr>
              <a:t>Isolate an organism of interest in a controlled environment and enable it to grow for multiple generations.</a:t>
            </a:r>
          </a:p>
          <a:p>
            <a:pPr indent="-228600" lvl="1" marL="914400" rtl="0">
              <a:spcBef>
                <a:spcPts val="0"/>
              </a:spcBef>
              <a:buClr>
                <a:schemeClr val="dk1"/>
              </a:buClr>
              <a:buAutoNum type="alphaLcPeriod"/>
            </a:pPr>
            <a:r>
              <a:rPr lang="en">
                <a:solidFill>
                  <a:schemeClr val="dk1"/>
                </a:solidFill>
              </a:rPr>
              <a:t>This series of flasks represents a chronologically ordered set of samples that ultimately describe an experimental evolution</a:t>
            </a:r>
            <a:br>
              <a:rPr lang="en">
                <a:solidFill>
                  <a:schemeClr val="dk1"/>
                </a:solidFill>
              </a:rPr>
            </a:br>
            <a:r>
              <a:rPr b="1" lang="en">
                <a:solidFill>
                  <a:schemeClr val="dk1"/>
                </a:solidFill>
              </a:rPr>
              <a:t>NEXT</a:t>
            </a:r>
          </a:p>
          <a:p>
            <a:pPr indent="-228600" lvl="0" marL="457200" rtl="0">
              <a:spcBef>
                <a:spcPts val="0"/>
              </a:spcBef>
              <a:buClr>
                <a:schemeClr val="dk1"/>
              </a:buClr>
              <a:buAutoNum type="arabicPeriod"/>
            </a:pPr>
            <a:r>
              <a:rPr lang="en">
                <a:solidFill>
                  <a:schemeClr val="dk1"/>
                </a:solidFill>
              </a:rPr>
              <a:t>You then investigate for mutations that manifest in the evolved samples with regards to a reference genome</a:t>
            </a:r>
          </a:p>
          <a:p>
            <a:pPr indent="-228600" lvl="1" marL="914400" rtl="0">
              <a:spcBef>
                <a:spcPts val="0"/>
              </a:spcBef>
              <a:buClr>
                <a:schemeClr val="dk1"/>
              </a:buClr>
              <a:buAutoNum type="alphaLcPeriod"/>
            </a:pPr>
            <a:r>
              <a:rPr lang="en">
                <a:solidFill>
                  <a:schemeClr val="dk1"/>
                </a:solidFill>
              </a:rPr>
              <a:t>This is where the Microbial Genomic Data plays its role</a:t>
            </a:r>
            <a:r>
              <a:rPr lang="en">
                <a:solidFill>
                  <a:schemeClr val="dk1"/>
                </a:solidFill>
              </a:rPr>
              <a:t>.</a:t>
            </a:r>
            <a:br>
              <a:rPr lang="en">
                <a:solidFill>
                  <a:schemeClr val="dk1"/>
                </a:solidFill>
              </a:rPr>
            </a:br>
            <a:r>
              <a:rPr b="1" lang="en">
                <a:solidFill>
                  <a:schemeClr val="dk1"/>
                </a:solidFill>
              </a:rPr>
              <a:t>NEXT</a:t>
            </a:r>
          </a:p>
          <a:p>
            <a:pPr indent="-228600" lvl="0" marL="457200" rtl="0">
              <a:spcBef>
                <a:spcPts val="0"/>
              </a:spcBef>
              <a:buClr>
                <a:schemeClr val="dk1"/>
              </a:buClr>
              <a:buAutoNum type="arabicPeriod"/>
            </a:pPr>
            <a:r>
              <a:rPr lang="en">
                <a:solidFill>
                  <a:schemeClr val="dk1"/>
                </a:solidFill>
              </a:rPr>
              <a:t>You then associate these mutations to observed phenotypic changes with your sample to find SIGNIFICANT MUTATIONS.</a:t>
            </a:r>
          </a:p>
          <a:p>
            <a:pPr indent="-228600" lvl="1" marL="914400" rtl="0">
              <a:spcBef>
                <a:spcPts val="0"/>
              </a:spcBef>
              <a:buClr>
                <a:schemeClr val="dk1"/>
              </a:buClr>
              <a:buAutoNum type="alphaLcPeriod"/>
            </a:pPr>
            <a:r>
              <a:rPr lang="en">
                <a:solidFill>
                  <a:srgbClr val="B7B7B7"/>
                </a:solidFill>
              </a:rPr>
              <a:t>This is often accomplished by investigating all mutations found to manifest during a phase of accelerated sample population growth.</a:t>
            </a:r>
            <a:br>
              <a:rPr lang="en">
                <a:solidFill>
                  <a:schemeClr val="dk1"/>
                </a:solidFill>
              </a:rPr>
            </a:br>
            <a:r>
              <a:rPr b="1" lang="en">
                <a:solidFill>
                  <a:schemeClr val="dk1"/>
                </a:solidFill>
              </a:rPr>
              <a:t>NEXT</a:t>
            </a:r>
          </a:p>
          <a:p>
            <a:pPr indent="-228600" lvl="0" marL="457200" rtl="0">
              <a:spcBef>
                <a:spcPts val="0"/>
              </a:spcBef>
              <a:buClr>
                <a:schemeClr val="dk1"/>
              </a:buClr>
              <a:buAutoNum type="arabicPeriod"/>
            </a:pPr>
            <a:r>
              <a:rPr lang="en">
                <a:solidFill>
                  <a:schemeClr val="dk1"/>
                </a:solidFill>
              </a:rPr>
              <a:t>Finally, you investigate the mechanistic effects that these KEY MUTATIONS have on their host.</a:t>
            </a:r>
          </a:p>
          <a:p>
            <a:pPr lvl="0">
              <a:spcBef>
                <a:spcPts val="0"/>
              </a:spcBef>
              <a:buClr>
                <a:schemeClr val="dk1"/>
              </a:buClr>
              <a:buSzPct val="100000"/>
              <a:buFont typeface="Arial"/>
              <a:buNone/>
            </a:pPr>
            <a:r>
              <a:rPr lang="en">
                <a:solidFill>
                  <a:schemeClr val="dk1"/>
                </a:solidFill>
              </a:rPr>
              <a:t>Experimentalists additionally may be interested in introducing particular stresses on the organism during the experiment in the hopes of observing adaptive mutations as a result of the stress.</a:t>
            </a:r>
          </a:p>
          <a:p>
            <a:pPr lvl="0" rtl="0">
              <a:spcBef>
                <a:spcPts val="0"/>
              </a:spcBef>
              <a:buClr>
                <a:schemeClr val="dk1"/>
              </a:buClr>
              <a:buSzPct val="100000"/>
              <a:buFont typeface="Arial"/>
              <a:buNone/>
            </a:pPr>
            <a:r>
              <a:rPr lang="en">
                <a:solidFill>
                  <a:schemeClr val="dk1"/>
                </a:solidFill>
              </a:rPr>
              <a:t>ALE experiments can therefore be used to identify mutations that are </a:t>
            </a:r>
            <a:r>
              <a:rPr b="1" lang="en">
                <a:solidFill>
                  <a:schemeClr val="dk1"/>
                </a:solidFill>
              </a:rPr>
              <a:t>beneficial</a:t>
            </a:r>
            <a:r>
              <a:rPr lang="en">
                <a:solidFill>
                  <a:schemeClr val="dk1"/>
                </a:solidFill>
              </a:rPr>
              <a:t> WRT to experimental conditions.</a:t>
            </a:r>
          </a:p>
          <a:p>
            <a:pPr lvl="0" rtl="0">
              <a:spcBef>
                <a:spcPts val="0"/>
              </a:spcBef>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a:t>Workflow</a:t>
            </a:r>
          </a:p>
          <a:p>
            <a:pPr lvl="0" rtl="0">
              <a:spcBef>
                <a:spcPts val="0"/>
              </a:spcBef>
              <a:buNone/>
            </a:pPr>
            <a:r>
              <a:rPr lang="en"/>
              <a:t>The first is the analysis of what I call </a:t>
            </a:r>
            <a:r>
              <a:rPr b="1" lang="en"/>
              <a:t>Enrichment Mutations</a:t>
            </a:r>
            <a:r>
              <a:rPr lang="en"/>
              <a:t>.</a:t>
            </a:r>
          </a:p>
          <a:p>
            <a:pPr lvl="0" rtl="0">
              <a:spcBef>
                <a:spcPts val="0"/>
              </a:spcBef>
              <a:buNone/>
            </a:pPr>
            <a:r>
              <a:rPr lang="en"/>
              <a:t>To clarify, we’ve termed enrichment mutations as those sets of </a:t>
            </a:r>
            <a:r>
              <a:rPr b="1" lang="en"/>
              <a:t>2 </a:t>
            </a:r>
            <a:r>
              <a:rPr lang="en"/>
              <a:t>or more mutations that affect the same gene in an ALE experiment.</a:t>
            </a:r>
          </a:p>
          <a:p>
            <a:pPr lvl="0" rtl="0">
              <a:spcBef>
                <a:spcPts val="0"/>
              </a:spcBef>
              <a:buNone/>
            </a:pPr>
            <a:r>
              <a:rPr lang="en"/>
              <a:t>This can happen in different ways.</a:t>
            </a:r>
          </a:p>
          <a:p>
            <a:pPr lvl="0" rtl="0">
              <a:spcBef>
                <a:spcPts val="0"/>
              </a:spcBef>
              <a:buNone/>
            </a:pPr>
            <a:r>
              <a:t/>
            </a:r>
            <a:endParaRPr/>
          </a:p>
          <a:p>
            <a:pPr lvl="0" rtl="0">
              <a:spcBef>
                <a:spcPts val="0"/>
              </a:spcBef>
              <a:buNone/>
            </a:pPr>
            <a:r>
              <a:rPr lang="en"/>
              <a:t>A gene can be mutated in multiple endpoints of an ALE.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b="1" lang="en">
                <a:solidFill>
                  <a:schemeClr val="dk1"/>
                </a:solidFill>
              </a:rPr>
              <a:t>Workflow</a:t>
            </a:r>
          </a:p>
          <a:p>
            <a:pPr lvl="0" rtl="0">
              <a:spcBef>
                <a:spcPts val="0"/>
              </a:spcBef>
              <a:buNone/>
            </a:pPr>
            <a:r>
              <a:rPr lang="en"/>
              <a:t>You can also have a gene mutated many times in the same ALE.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b="1" lang="en">
                <a:solidFill>
                  <a:schemeClr val="dk1"/>
                </a:solidFill>
              </a:rPr>
              <a:t>Workflow</a:t>
            </a:r>
          </a:p>
          <a:p>
            <a:pPr lvl="0">
              <a:spcBef>
                <a:spcPts val="0"/>
              </a:spcBef>
              <a:buNone/>
            </a:pPr>
            <a:r>
              <a:rPr lang="en"/>
              <a:t>Additionally, it doesn’t matter if the gene is only mutated in the middle of an ALE for the enrichment analysis</a:t>
            </a:r>
            <a:r>
              <a:rPr lang="en">
                <a:solidFill>
                  <a:srgbClr val="B7B7B7"/>
                </a:solidFill>
              </a:rPr>
              <a:t>, since populations containing beneficial mutations can often get overtaken by more fit populations that may not share the same mutations.</a:t>
            </a:r>
          </a:p>
          <a:p>
            <a:pPr lvl="0" rtl="0">
              <a:spcBef>
                <a:spcPts val="0"/>
              </a:spcBef>
              <a:buNone/>
            </a:pPr>
            <a:r>
              <a:rPr lang="en"/>
              <a:t>With the Enrichment Mutation analysis, we’re ultimately looking for genes that are mutated many times in an ALE experiment and we auto-generate a report </a:t>
            </a:r>
            <a:r>
              <a:rPr lang="en">
                <a:solidFill>
                  <a:schemeClr val="dk1"/>
                </a:solidFill>
              </a:rPr>
              <a:t>very similar to that of the Mutation Lineage report </a:t>
            </a:r>
            <a:r>
              <a:rPr lang="en"/>
              <a:t>that present ONLY these mutations.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an example of an abbreviated Enrichment Mutation Report.</a:t>
            </a:r>
          </a:p>
          <a:p>
            <a:pPr lvl="0">
              <a:spcBef>
                <a:spcPts val="0"/>
              </a:spcBef>
              <a:buNone/>
            </a:pPr>
            <a:r>
              <a:rPr lang="en"/>
              <a:t>All </a:t>
            </a:r>
            <a:r>
              <a:rPr b="1" lang="en"/>
              <a:t>genes</a:t>
            </a:r>
            <a:r>
              <a:rPr lang="en"/>
              <a:t> reported in the Enrichment Mutation analysis are mutated </a:t>
            </a:r>
            <a:r>
              <a:rPr b="1" lang="en"/>
              <a:t>more than once</a:t>
            </a:r>
            <a:r>
              <a:rPr lang="en"/>
              <a:t> within an ALE experiment.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
                <a:solidFill>
                  <a:schemeClr val="dk1"/>
                </a:solidFill>
              </a:rPr>
              <a:t>Workflow</a:t>
            </a:r>
          </a:p>
          <a:p>
            <a:pPr lvl="0">
              <a:spcBef>
                <a:spcPts val="0"/>
              </a:spcBef>
              <a:buNone/>
            </a:pPr>
            <a:r>
              <a:rPr lang="en">
                <a:solidFill>
                  <a:schemeClr val="dk1"/>
                </a:solidFill>
              </a:rPr>
              <a:t>The second automated analysis looks for </a:t>
            </a:r>
            <a:r>
              <a:rPr b="1" lang="en">
                <a:solidFill>
                  <a:schemeClr val="dk1"/>
                </a:solidFill>
              </a:rPr>
              <a:t>mutations </a:t>
            </a:r>
            <a:r>
              <a:rPr lang="en">
                <a:solidFill>
                  <a:schemeClr val="dk1"/>
                </a:solidFill>
              </a:rPr>
              <a:t>that fix, or appear and persist in all subsequent samples of a unique ALE.</a:t>
            </a:r>
          </a:p>
          <a:p>
            <a:pPr lvl="0">
              <a:spcBef>
                <a:spcPts val="0"/>
              </a:spcBef>
              <a:buClr>
                <a:schemeClr val="dk1"/>
              </a:buClr>
              <a:buSzPct val="100000"/>
              <a:buFont typeface="Arial"/>
              <a:buNone/>
            </a:pPr>
            <a:r>
              <a:rPr lang="en">
                <a:solidFill>
                  <a:schemeClr val="dk1"/>
                </a:solidFill>
              </a:rPr>
              <a:t>I’ve termed these </a:t>
            </a:r>
            <a:r>
              <a:rPr b="1" lang="en">
                <a:solidFill>
                  <a:schemeClr val="dk1"/>
                </a:solidFill>
              </a:rPr>
              <a:t>fixed mutations</a:t>
            </a:r>
            <a:r>
              <a:rPr lang="en">
                <a:solidFill>
                  <a:schemeClr val="dk1"/>
                </a:solidFill>
              </a:rPr>
              <a:t>.</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TALK TOWARDS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In this case, mutation </a:t>
            </a:r>
            <a:r>
              <a:rPr b="1" lang="en">
                <a:solidFill>
                  <a:schemeClr val="dk1"/>
                </a:solidFill>
              </a:rPr>
              <a:t>V</a:t>
            </a:r>
            <a:r>
              <a:rPr lang="en">
                <a:solidFill>
                  <a:schemeClr val="dk1"/>
                </a:solidFill>
              </a:rPr>
              <a:t> would only get identified as a fixed mutation since it’s the only one to persists in multiple flasks to the end of the ALE, though mutation </a:t>
            </a:r>
            <a:r>
              <a:rPr b="1" lang="en">
                <a:solidFill>
                  <a:schemeClr val="dk1"/>
                </a:solidFill>
              </a:rPr>
              <a:t>U</a:t>
            </a:r>
            <a:r>
              <a:rPr lang="en">
                <a:solidFill>
                  <a:schemeClr val="dk1"/>
                </a:solidFill>
              </a:rPr>
              <a:t> would be identified as important by the </a:t>
            </a:r>
            <a:r>
              <a:rPr b="1" lang="en">
                <a:solidFill>
                  <a:schemeClr val="dk1"/>
                </a:solidFill>
              </a:rPr>
              <a:t>enrichment mutation</a:t>
            </a:r>
            <a:r>
              <a:rPr lang="en">
                <a:solidFill>
                  <a:schemeClr val="dk1"/>
                </a:solidFill>
              </a:rPr>
              <a:t> analysis, since these automated analysis occur and report in parallel.</a:t>
            </a:r>
          </a:p>
          <a:p>
            <a:pPr lvl="0" rtl="0">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We’ve also implemented a filtering option into the fixed mutation analysis that will disregard any fixing mutation sequences which have a frequency trend that descends at some point in their series.</a:t>
            </a:r>
          </a:p>
          <a:p>
            <a:pPr lvl="0" rtl="0">
              <a:spcBef>
                <a:spcPts val="0"/>
              </a:spcBef>
              <a:buClr>
                <a:schemeClr val="dk1"/>
              </a:buClr>
              <a:buSzPct val="100000"/>
              <a:buFont typeface="Arial"/>
              <a:buNone/>
            </a:pPr>
            <a:r>
              <a:rPr lang="en">
                <a:solidFill>
                  <a:schemeClr val="dk1"/>
                </a:solidFill>
              </a:rPr>
              <a:t>This is implemented to enable experimentalists to prioritize the fixing mutations they investigate.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This is an example of an abbreviated Fixed Mutation Analysis Report; </a:t>
            </a:r>
            <a:br>
              <a:rPr lang="en"/>
            </a:br>
            <a:r>
              <a:rPr lang="en"/>
              <a:t>All mutations shown here are those that fix within a unique ALE of an experiment.</a:t>
            </a:r>
          </a:p>
          <a:p>
            <a:pPr lvl="0">
              <a:spcBef>
                <a:spcPts val="0"/>
              </a:spcBef>
              <a:buClr>
                <a:schemeClr val="dk1"/>
              </a:buClr>
              <a:buSzPct val="100000"/>
              <a:buFont typeface="Arial"/>
              <a:buNone/>
            </a:pPr>
            <a:r>
              <a:rPr lang="en">
                <a:solidFill>
                  <a:schemeClr val="dk1"/>
                </a:solidFill>
              </a:rPr>
              <a:t>These automated analysis are the combination of methods that were used in identifying key mutations in many of the published ALE experiments by the System’s Biology Research Group.</a:t>
            </a:r>
          </a:p>
          <a:p>
            <a:pPr lvl="0" rtl="0">
              <a:spcBef>
                <a:spcPts val="0"/>
              </a:spcBef>
              <a:buClr>
                <a:schemeClr val="dk1"/>
              </a:buClr>
              <a:buSzPct val="100000"/>
              <a:buFont typeface="Arial"/>
              <a:buNone/>
            </a:pPr>
            <a:r>
              <a:rPr lang="en">
                <a:solidFill>
                  <a:schemeClr val="dk1"/>
                </a:solidFill>
              </a:rPr>
              <a:t>They are relatively simple and are executed in some form for all ALE experiments.</a:t>
            </a:r>
            <a:br>
              <a:rPr lang="en">
                <a:solidFill>
                  <a:schemeClr val="dk1"/>
                </a:solidFill>
              </a:rPr>
            </a:br>
            <a:r>
              <a:rPr lang="en">
                <a:solidFill>
                  <a:schemeClr val="dk1"/>
                </a:solidFill>
              </a:rPr>
              <a:t>The value of their automation is best appreciated with large scale ALE experiments that include hundreds of mutations.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We also evaluated the automated analysis performance in finding the key mutations of published experiments.</a:t>
            </a:r>
          </a:p>
          <a:p>
            <a:pPr lvl="0">
              <a:spcBef>
                <a:spcPts val="0"/>
              </a:spcBef>
              <a:buNone/>
            </a:pPr>
            <a:r>
              <a:rPr lang="en"/>
              <a:t>We used 4 published ALE experiments</a:t>
            </a:r>
            <a:br>
              <a:rPr lang="en"/>
            </a:br>
            <a:r>
              <a:rPr lang="en"/>
              <a:t>For ease of reference, we refer to them as the PGI, 42C, C13 and GLU ALE Experiments.</a:t>
            </a:r>
          </a:p>
          <a:p>
            <a:pPr lvl="0">
              <a:spcBef>
                <a:spcPts val="0"/>
              </a:spcBef>
              <a:buClr>
                <a:schemeClr val="dk1"/>
              </a:buClr>
              <a:buSzPct val="100000"/>
              <a:buFont typeface="Arial"/>
              <a:buNone/>
            </a:pPr>
            <a:r>
              <a:rPr b="1" lang="en">
                <a:solidFill>
                  <a:schemeClr val="dk1"/>
                </a:solidFill>
              </a:rPr>
              <a:t>NEXT</a:t>
            </a:r>
          </a:p>
          <a:p>
            <a:pPr lvl="0">
              <a:spcBef>
                <a:spcPts val="0"/>
              </a:spcBef>
              <a:buNone/>
            </a:pPr>
            <a:r>
              <a:rPr lang="en"/>
              <a:t>Key Mutations finding is essentially a classification task. The papers clarify that there exists an imbalance between non-significant and significant mutations counts in experiments.</a:t>
            </a:r>
          </a:p>
          <a:p>
            <a:pPr lvl="0">
              <a:spcBef>
                <a:spcPts val="0"/>
              </a:spcBef>
              <a:buNone/>
            </a:pPr>
            <a:r>
              <a:rPr lang="en"/>
              <a:t>We therefore chose the performance metrics Recall and Precision since the Accuracy metric can be biased by this imbalance.</a:t>
            </a:r>
          </a:p>
          <a:p>
            <a:pPr indent="-228600" lvl="0" marL="457200">
              <a:spcBef>
                <a:spcPts val="0"/>
              </a:spcBef>
            </a:pPr>
            <a:r>
              <a:rPr lang="en"/>
              <a:t>Recall describes how well the automated analysis were able to report the full set of published key mutations</a:t>
            </a:r>
          </a:p>
          <a:p>
            <a:pPr indent="-228600" lvl="0" marL="457200">
              <a:spcBef>
                <a:spcPts val="0"/>
              </a:spcBef>
            </a:pPr>
            <a:r>
              <a:rPr lang="en"/>
              <a:t>Precision describes how many additional mutations not reported as significant by the papers were included in the returned set.</a:t>
            </a:r>
          </a:p>
          <a:p>
            <a:pPr lvl="0">
              <a:spcBef>
                <a:spcPts val="0"/>
              </a:spcBef>
              <a:buClr>
                <a:schemeClr val="dk1"/>
              </a:buClr>
              <a:buSzPct val="100000"/>
              <a:buFont typeface="Arial"/>
              <a:buNone/>
            </a:pPr>
            <a:r>
              <a:rPr b="1" lang="en">
                <a:solidFill>
                  <a:schemeClr val="dk1"/>
                </a:solidFill>
              </a:rPr>
              <a:t>NEXT</a:t>
            </a:r>
          </a:p>
          <a:p>
            <a:pPr lvl="0">
              <a:spcBef>
                <a:spcPts val="0"/>
              </a:spcBef>
              <a:buNone/>
            </a:pPr>
            <a:r>
              <a:rPr lang="en"/>
              <a:t>The automated analysis performance was generally acceptable.</a:t>
            </a:r>
          </a:p>
          <a:p>
            <a:pPr lvl="0">
              <a:spcBef>
                <a:spcPts val="0"/>
              </a:spcBef>
              <a:buNone/>
            </a:pPr>
            <a:r>
              <a:rPr lang="en"/>
              <a:t>For the </a:t>
            </a:r>
            <a:r>
              <a:rPr lang="en" u="sng"/>
              <a:t>ENRICHMENT MUTATION ANALYSIS</a:t>
            </a:r>
          </a:p>
          <a:p>
            <a:pPr indent="-228600" lvl="0" marL="457200" rtl="0">
              <a:spcBef>
                <a:spcPts val="0"/>
              </a:spcBef>
            </a:pPr>
            <a:r>
              <a:rPr lang="en"/>
              <a:t>We generally experienced good RECALL. We had low RECALL in the PGI experiment due to the author </a:t>
            </a:r>
            <a:r>
              <a:rPr lang="en">
                <a:solidFill>
                  <a:schemeClr val="dk1"/>
                </a:solidFill>
              </a:rPr>
              <a:t>taking into account experimental conditions and the known functions of singly mutated genes. We intend on incorporating future automated analysis that will realize this connection and report them as well.</a:t>
            </a:r>
          </a:p>
          <a:p>
            <a:pPr indent="-228600" lvl="0" marL="457200" rtl="0">
              <a:spcBef>
                <a:spcPts val="0"/>
              </a:spcBef>
            </a:pPr>
            <a:r>
              <a:rPr lang="en"/>
              <a:t>Instances of lower PRECISION in PGI, C13 and GLU were often due to the combination of methods in identifying key mutations that hadn’t previously overlapped in the types of results they return.</a:t>
            </a:r>
          </a:p>
          <a:p>
            <a:pPr lvl="0">
              <a:spcBef>
                <a:spcPts val="0"/>
              </a:spcBef>
              <a:buNone/>
            </a:pPr>
            <a:r>
              <a:rPr lang="en">
                <a:solidFill>
                  <a:schemeClr val="dk1"/>
                </a:solidFill>
              </a:rPr>
              <a:t>For the </a:t>
            </a:r>
            <a:r>
              <a:rPr lang="en" u="sng">
                <a:solidFill>
                  <a:schemeClr val="dk1"/>
                </a:solidFill>
              </a:rPr>
              <a:t>FIXED MUTATION ANALYSIS</a:t>
            </a:r>
            <a:r>
              <a:rPr lang="en">
                <a:solidFill>
                  <a:schemeClr val="dk1"/>
                </a:solidFill>
              </a:rPr>
              <a:t>:</a:t>
            </a:r>
          </a:p>
          <a:p>
            <a:pPr indent="-228600" lvl="0" marL="457200" rtl="0">
              <a:spcBef>
                <a:spcPts val="0"/>
              </a:spcBef>
              <a:buClr>
                <a:schemeClr val="dk1"/>
              </a:buClr>
            </a:pPr>
            <a:r>
              <a:rPr lang="en">
                <a:solidFill>
                  <a:schemeClr val="dk1"/>
                </a:solidFill>
              </a:rPr>
              <a:t>PGI and 42C did not include any midpoint samples, therefore not including data to establish series of fixed mutations; we therefore couldn’t analyze the experiments with the Fixed mutation analysis.</a:t>
            </a:r>
          </a:p>
          <a:p>
            <a:pPr indent="-228600" lvl="0" marL="457200" rtl="0">
              <a:spcBef>
                <a:spcPts val="0"/>
              </a:spcBef>
              <a:buClr>
                <a:schemeClr val="dk1"/>
              </a:buClr>
            </a:pPr>
            <a:r>
              <a:rPr lang="en">
                <a:solidFill>
                  <a:schemeClr val="dk1"/>
                </a:solidFill>
              </a:rPr>
              <a:t>The low RECALL of the C13 experiment was due to this experiment including very few midpoints samples, therefore not providing enough data to establish fixing mutations.</a:t>
            </a:r>
          </a:p>
          <a:p>
            <a:pPr lvl="0">
              <a:spcBef>
                <a:spcPts val="0"/>
              </a:spcBef>
              <a:buNone/>
            </a:pPr>
            <a:r>
              <a:rPr lang="en">
                <a:solidFill>
                  <a:schemeClr val="dk1"/>
                </a:solidFill>
              </a:rPr>
              <a:t>Instance of poor precision can in fact represent an opportunities to review these new key mutations for their additional fitness benefits.</a:t>
            </a:r>
          </a:p>
          <a:p>
            <a:pPr lvl="0">
              <a:spcBef>
                <a:spcPts val="0"/>
              </a:spcBef>
              <a:buClr>
                <a:schemeClr val="dk1"/>
              </a:buClr>
              <a:buSzPct val="100000"/>
              <a:buFont typeface="Arial"/>
              <a:buNone/>
            </a:pPr>
            <a:r>
              <a:rPr lang="en">
                <a:solidFill>
                  <a:schemeClr val="dk1"/>
                </a:solidFill>
              </a:rPr>
              <a:t>Current and future ALE experiments being executed contain many more midpoint samples; we expect that the Fixed Mutation analysis will become much more important with more recent ALE experiments.</a:t>
            </a:r>
          </a:p>
          <a:p>
            <a:pPr lvl="0">
              <a:spcBef>
                <a:spcPts val="0"/>
              </a:spcBef>
              <a:buClr>
                <a:schemeClr val="dk1"/>
              </a:buClr>
              <a:buSzPct val="100000"/>
              <a:buFont typeface="Arial"/>
              <a:buNone/>
            </a:pPr>
            <a:r>
              <a:rPr b="1" lang="en">
                <a:solidFill>
                  <a:schemeClr val="dk1"/>
                </a:solidFill>
              </a:rPr>
              <a:t>NEXT</a:t>
            </a:r>
          </a:p>
          <a:p>
            <a:pPr lvl="0">
              <a:spcBef>
                <a:spcPts val="0"/>
              </a:spcBef>
              <a:buClr>
                <a:schemeClr val="dk1"/>
              </a:buClr>
              <a:buSzPct val="100000"/>
              <a:buFont typeface="Arial"/>
              <a:buNone/>
            </a:pPr>
            <a:r>
              <a:rPr lang="en">
                <a:solidFill>
                  <a:schemeClr val="dk1"/>
                </a:solidFill>
              </a:rPr>
              <a:t>Our automated analysis additionally identified genes affected with key mutation that were appropriately aligned with the methods of their respective papers, though had not been included in their publications.</a:t>
            </a:r>
          </a:p>
          <a:p>
            <a:pPr lvl="0">
              <a:spcBef>
                <a:spcPts val="0"/>
              </a:spcBef>
              <a:buClr>
                <a:schemeClr val="dk1"/>
              </a:buClr>
              <a:buSzPct val="100000"/>
              <a:buFont typeface="Arial"/>
              <a:buNone/>
            </a:pPr>
            <a:r>
              <a:rPr lang="en">
                <a:solidFill>
                  <a:schemeClr val="dk1"/>
                </a:solidFill>
              </a:rPr>
              <a:t>These omissions serves to demonstrate the importance of automating these analyses.</a:t>
            </a:r>
          </a:p>
          <a:p>
            <a:pPr lvl="0" rtl="0">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b="1" lang="en" u="sng">
                <a:solidFill>
                  <a:schemeClr val="dk1"/>
                </a:solidFill>
              </a:rPr>
              <a:t>Contribution</a:t>
            </a:r>
          </a:p>
          <a:p>
            <a:pPr lvl="0">
              <a:spcBef>
                <a:spcPts val="0"/>
              </a:spcBef>
              <a:buNone/>
            </a:pPr>
            <a:r>
              <a:rPr lang="en">
                <a:solidFill>
                  <a:schemeClr val="dk1"/>
                </a:solidFill>
              </a:rPr>
              <a:t>The contributions of this effort is a service that</a:t>
            </a:r>
          </a:p>
          <a:p>
            <a:pPr lvl="0" rtl="0">
              <a:spcBef>
                <a:spcPts val="0"/>
              </a:spcBef>
              <a:buNone/>
            </a:pPr>
            <a:r>
              <a:rPr b="1" lang="en">
                <a:solidFill>
                  <a:schemeClr val="dk1"/>
                </a:solidFill>
              </a:rPr>
              <a:t>NEXT</a:t>
            </a:r>
          </a:p>
          <a:p>
            <a:pPr indent="-228600" lvl="0" marL="457200" rtl="0">
              <a:spcBef>
                <a:spcPts val="0"/>
              </a:spcBef>
              <a:buClr>
                <a:schemeClr val="dk1"/>
              </a:buClr>
            </a:pPr>
            <a:r>
              <a:rPr lang="en">
                <a:solidFill>
                  <a:schemeClr val="dk1"/>
                </a:solidFill>
              </a:rPr>
              <a:t>Reduces the time and effort in identifying significant mutation trends</a:t>
            </a:r>
          </a:p>
          <a:p>
            <a:pPr lvl="0" rtl="0">
              <a:spcBef>
                <a:spcPts val="0"/>
              </a:spcBef>
              <a:buNone/>
            </a:pPr>
            <a:r>
              <a:rPr b="1" lang="en">
                <a:solidFill>
                  <a:schemeClr val="dk1"/>
                </a:solidFill>
              </a:rPr>
              <a:t>NEXT</a:t>
            </a:r>
          </a:p>
          <a:p>
            <a:pPr indent="-228600" lvl="0" marL="457200" rtl="0">
              <a:spcBef>
                <a:spcPts val="0"/>
              </a:spcBef>
            </a:pPr>
            <a:r>
              <a:rPr lang="en"/>
              <a:t>Enables more accurate results by</a:t>
            </a:r>
            <a:r>
              <a:rPr lang="en">
                <a:solidFill>
                  <a:schemeClr val="dk1"/>
                </a:solidFill>
              </a:rPr>
              <a:t> a</a:t>
            </a:r>
            <a:r>
              <a:rPr lang="en">
                <a:solidFill>
                  <a:schemeClr val="dk1"/>
                </a:solidFill>
              </a:rPr>
              <a:t>voiding human error in analysis</a:t>
            </a:r>
          </a:p>
          <a:p>
            <a:pPr lvl="0" rtl="0">
              <a:spcBef>
                <a:spcPts val="0"/>
              </a:spcBef>
              <a:buNone/>
            </a:pPr>
            <a:r>
              <a:rPr b="1" lang="en">
                <a:solidFill>
                  <a:schemeClr val="dk1"/>
                </a:solidFill>
              </a:rPr>
              <a:t>NEXT</a:t>
            </a:r>
          </a:p>
          <a:p>
            <a:pPr indent="-228600" lvl="0" marL="457200" rtl="0">
              <a:spcBef>
                <a:spcPts val="0"/>
              </a:spcBef>
              <a:buClr>
                <a:schemeClr val="dk1"/>
              </a:buClr>
            </a:pPr>
            <a:r>
              <a:rPr lang="en">
                <a:solidFill>
                  <a:schemeClr val="dk1"/>
                </a:solidFill>
              </a:rPr>
              <a:t>Enables the comparison of different ALE experiment key mutation results by avoiding inconsistent analysis protocols between experimentalist.</a:t>
            </a:r>
          </a:p>
          <a:p>
            <a:pPr lvl="0" rtl="0">
              <a:spcBef>
                <a:spcPts val="0"/>
              </a:spcBef>
              <a:buNone/>
            </a:pPr>
            <a:r>
              <a:rPr b="1" lang="en">
                <a:solidFill>
                  <a:schemeClr val="dk1"/>
                </a:solidFill>
              </a:rPr>
              <a:t>NEXT</a:t>
            </a:r>
          </a:p>
          <a:p>
            <a:pPr lvl="0" rtl="0">
              <a:spcBef>
                <a:spcPts val="0"/>
              </a:spcBef>
              <a:buNone/>
            </a:pPr>
            <a:r>
              <a:rPr lang="en">
                <a:solidFill>
                  <a:schemeClr val="dk1"/>
                </a:solidFill>
              </a:rPr>
              <a:t>Something that we didn’t plan for but has served us well in development is </a:t>
            </a:r>
            <a:r>
              <a:rPr lang="en"/>
              <a:t>that</a:t>
            </a:r>
            <a:br>
              <a:rPr lang="en"/>
            </a:br>
            <a:r>
              <a:rPr lang="en"/>
              <a:t>automating the analysis e</a:t>
            </a:r>
            <a:r>
              <a:rPr lang="en"/>
              <a:t>nables the automatic amendment of results for previously analyzed experiments.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majority of my effort up to this point has been to establish this system and get it robust enough so </a:t>
            </a:r>
            <a:r>
              <a:rPr lang="en">
                <a:solidFill>
                  <a:schemeClr val="dk1"/>
                </a:solidFill>
              </a:rPr>
              <a:t>that </a:t>
            </a:r>
            <a:r>
              <a:rPr lang="en"/>
              <a:t>our collaborators can use it with their ALE experiments, though I’ve begun to developed features that take advantage of the valuable mutation database.</a:t>
            </a:r>
          </a:p>
          <a:p>
            <a:pPr lvl="0">
              <a:spcBef>
                <a:spcPts val="0"/>
              </a:spcBef>
              <a:buNone/>
            </a:pPr>
            <a:r>
              <a:rPr b="1" lang="en"/>
              <a:t>NEXT</a:t>
            </a:r>
          </a:p>
          <a:p>
            <a:pPr lvl="0">
              <a:spcBef>
                <a:spcPts val="0"/>
              </a:spcBef>
              <a:buNone/>
            </a:pPr>
            <a:r>
              <a:rPr lang="en"/>
              <a:t>I’ve developed a feature named </a:t>
            </a:r>
            <a:r>
              <a:rPr b="1" lang="en"/>
              <a:t>shared key mutations</a:t>
            </a:r>
            <a:r>
              <a:rPr lang="en"/>
              <a:t> that reports all of the </a:t>
            </a:r>
            <a:r>
              <a:rPr b="1" lang="en"/>
              <a:t>enrichment</a:t>
            </a:r>
            <a:r>
              <a:rPr lang="en"/>
              <a:t> and </a:t>
            </a:r>
            <a:r>
              <a:rPr b="1" lang="en"/>
              <a:t>fixed mutations </a:t>
            </a:r>
            <a:r>
              <a:rPr lang="en"/>
              <a:t>sharing GENOMIC REGIONS among </a:t>
            </a:r>
            <a:r>
              <a:rPr b="1" lang="en"/>
              <a:t>multiple </a:t>
            </a:r>
            <a:r>
              <a:rPr lang="en"/>
              <a:t>experiments.</a:t>
            </a:r>
            <a:r>
              <a:rPr lang="en">
                <a:solidFill>
                  <a:srgbClr val="B7B7B7"/>
                </a:solidFill>
              </a:rPr>
              <a:t> and the conditions in which those mutations manifested in through combined metadata reports.</a:t>
            </a:r>
          </a:p>
          <a:p>
            <a:pPr lvl="0">
              <a:spcBef>
                <a:spcPts val="0"/>
              </a:spcBef>
              <a:buNone/>
            </a:pPr>
            <a:r>
              <a:rPr lang="en"/>
              <a:t>With this feature we see that there are a particular set of genomic regions that are mutated across many of the published ALE experiments used in our evaluation.</a:t>
            </a:r>
          </a:p>
          <a:p>
            <a:pPr lvl="0">
              <a:spcBef>
                <a:spcPts val="0"/>
              </a:spcBef>
              <a:buNone/>
            </a:pPr>
            <a:r>
              <a:rPr b="1" i="1" lang="en"/>
              <a:t>r</a:t>
            </a:r>
            <a:r>
              <a:rPr b="1" i="1" lang="en"/>
              <a:t>ph</a:t>
            </a:r>
            <a:r>
              <a:rPr lang="en"/>
              <a:t> is found to be mutated by key mutations in all evaluation experiments. The mutation of this gene seems to be a general optimization from the parent strain of these experiments.</a:t>
            </a:r>
          </a:p>
          <a:p>
            <a:pPr lvl="0">
              <a:spcBef>
                <a:spcPts val="0"/>
              </a:spcBef>
              <a:buNone/>
            </a:pPr>
            <a:r>
              <a:rPr b="1" i="1" lang="en"/>
              <a:t>hns/tdk</a:t>
            </a:r>
            <a:r>
              <a:rPr i="1" lang="en"/>
              <a:t>, </a:t>
            </a:r>
            <a:r>
              <a:rPr b="1" i="1" lang="en"/>
              <a:t>rpoB</a:t>
            </a:r>
            <a:r>
              <a:rPr i="1" lang="en"/>
              <a:t> </a:t>
            </a:r>
            <a:r>
              <a:rPr lang="en"/>
              <a:t>and </a:t>
            </a:r>
            <a:r>
              <a:rPr b="1" i="1" lang="en"/>
              <a:t>rpoC</a:t>
            </a:r>
            <a:r>
              <a:rPr lang="en"/>
              <a:t> are also affected by key mutations in multiple experiments. Mutating these genes benefits growth rate by affecting global transcription regulation within the experimental conditions.</a:t>
            </a:r>
          </a:p>
          <a:p>
            <a:pPr lvl="0">
              <a:spcBef>
                <a:spcPts val="0"/>
              </a:spcBef>
              <a:buNone/>
            </a:pPr>
            <a:r>
              <a:rPr b="1" i="1" lang="en"/>
              <a:t>pykF</a:t>
            </a:r>
            <a:r>
              <a:rPr lang="en"/>
              <a:t> was affected by key mutations in two experiments with a high availability of glucose. The mutation of this gene has been associated with enabling an increase in uptake of glucose by reducing or disabling the metabolism of </a:t>
            </a:r>
            <a:r>
              <a:rPr lang="en">
                <a:solidFill>
                  <a:schemeClr val="dk1"/>
                </a:solidFill>
              </a:rPr>
              <a:t>phosphoenolpyruvate</a:t>
            </a:r>
            <a:r>
              <a:rPr lang="en"/>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Systems Biology Research Group here has OPTIMIZED their ALE experiment operations through automation. They’ve built an ALE Machine that executes ALE experiments with much less human intervention.</a:t>
            </a:r>
          </a:p>
          <a:p>
            <a:pPr lvl="0">
              <a:spcBef>
                <a:spcPts val="0"/>
              </a:spcBef>
              <a:buNone/>
            </a:pPr>
            <a:r>
              <a:rPr lang="en"/>
              <a:t>The ALE Machine has allowed them to:</a:t>
            </a:r>
          </a:p>
          <a:p>
            <a:pPr indent="-228600" lvl="0" marL="457200" rtl="0">
              <a:spcBef>
                <a:spcPts val="0"/>
              </a:spcBef>
              <a:buAutoNum type="arabicPeriod"/>
            </a:pPr>
            <a:r>
              <a:rPr lang="en">
                <a:solidFill>
                  <a:schemeClr val="dk1"/>
                </a:solidFill>
              </a:rPr>
              <a:t>Expand the </a:t>
            </a:r>
            <a:r>
              <a:rPr b="1" lang="en">
                <a:solidFill>
                  <a:schemeClr val="dk1"/>
                </a:solidFill>
              </a:rPr>
              <a:t>scale</a:t>
            </a:r>
            <a:r>
              <a:rPr lang="en">
                <a:solidFill>
                  <a:schemeClr val="dk1"/>
                </a:solidFill>
              </a:rPr>
              <a:t> of their ALE experiments.</a:t>
            </a:r>
          </a:p>
          <a:p>
            <a:pPr indent="-228600" lvl="0" marL="457200" rtl="0">
              <a:spcBef>
                <a:spcPts val="0"/>
              </a:spcBef>
              <a:buAutoNum type="arabicPeriod"/>
            </a:pPr>
            <a:r>
              <a:rPr lang="en"/>
              <a:t>It also enables more consistent results through automation.</a:t>
            </a:r>
            <a:br>
              <a:rPr lang="en"/>
            </a:br>
            <a:r>
              <a:rPr b="1" lang="en">
                <a:solidFill>
                  <a:schemeClr val="dk1"/>
                </a:solidFill>
              </a:rPr>
              <a:t>NEXT</a:t>
            </a:r>
          </a:p>
          <a:p>
            <a:pPr indent="-228600" lvl="0" marL="457200" rtl="0">
              <a:spcBef>
                <a:spcPts val="0"/>
              </a:spcBef>
              <a:buAutoNum type="arabicPeriod"/>
            </a:pPr>
            <a:r>
              <a:rPr lang="en"/>
              <a:t>Finally, the ALE machine enables experimentalists to incorporate previously infeasible parameters into their ALE experiments.</a:t>
            </a:r>
          </a:p>
          <a:p>
            <a:pPr indent="-228600" lvl="1" marL="914400" rtl="0">
              <a:spcBef>
                <a:spcPts val="0"/>
              </a:spcBef>
              <a:buAutoNum type="alphaLcPeriod"/>
            </a:pPr>
            <a:r>
              <a:rPr lang="en"/>
              <a:t>These parameters were often infeasible due to the work schedule involved in executing them.</a:t>
            </a:r>
          </a:p>
          <a:p>
            <a:pPr lvl="0">
              <a:spcBef>
                <a:spcPts val="0"/>
              </a:spcBef>
              <a:buNone/>
            </a:pPr>
            <a:r>
              <a:rPr lang="en"/>
              <a:t>This increased scale of the ALE experiments has translated to increased scale of result sets.</a:t>
            </a:r>
          </a:p>
          <a:p>
            <a:pPr lvl="0">
              <a:spcBef>
                <a:spcPts val="0"/>
              </a:spcBef>
              <a:buNone/>
            </a:pPr>
            <a:r>
              <a:t/>
            </a:r>
            <a:endParaRPr/>
          </a:p>
          <a:p>
            <a:pPr lvl="0">
              <a:spcBef>
                <a:spcPts val="0"/>
              </a:spcBef>
              <a:buNone/>
            </a:pPr>
            <a:r>
              <a:t/>
            </a:r>
            <a:endParaRPr/>
          </a:p>
          <a:p>
            <a:pPr lvl="0">
              <a:spcBef>
                <a:spcPts val="0"/>
              </a:spcBef>
              <a:buNone/>
            </a:pPr>
            <a:r>
              <a:t/>
            </a:r>
            <a:endParaRPr/>
          </a:p>
          <a:p>
            <a:pPr lvl="0" rtl="0">
              <a:spcBef>
                <a:spcPts val="0"/>
              </a:spcBef>
              <a:buClr>
                <a:schemeClr val="dk1"/>
              </a:buClr>
              <a:buSzPct val="100000"/>
              <a:buFont typeface="Arial"/>
              <a:buNone/>
            </a:pPr>
            <a:r>
              <a:rPr lang="en">
                <a:solidFill>
                  <a:srgbClr val="B7B7B7"/>
                </a:solidFill>
              </a:rPr>
              <a:t>In summary, the ALE Machine enables consistent, high-through ALE experiments with a more diverse set of parameters.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pPr>
            <a:r>
              <a:rPr lang="en"/>
              <a:t>In conclusion, We have developed a software system that addresses each challenge that defines the Big Data to Knowledge solution for our ALE operations.</a:t>
            </a:r>
            <a:br>
              <a:rPr lang="en"/>
            </a:br>
            <a:r>
              <a:rPr b="1" lang="en"/>
              <a:t>NEXT</a:t>
            </a:r>
          </a:p>
          <a:p>
            <a:pPr indent="-228600" lvl="1" marL="914400" rtl="0">
              <a:spcBef>
                <a:spcPts val="0"/>
              </a:spcBef>
            </a:pPr>
            <a:r>
              <a:rPr lang="en"/>
              <a:t>In this, we established a post-processing protocol to generate mutation data and impose quality control.</a:t>
            </a:r>
          </a:p>
          <a:p>
            <a:pPr indent="-228600" lvl="1" marL="914400" rtl="0">
              <a:spcBef>
                <a:spcPts val="0"/>
              </a:spcBef>
            </a:pPr>
            <a:r>
              <a:rPr lang="en"/>
              <a:t>We’ve developed a software framework for the </a:t>
            </a:r>
            <a:r>
              <a:rPr b="1" lang="en"/>
              <a:t>parsing</a:t>
            </a:r>
            <a:r>
              <a:rPr lang="en"/>
              <a:t> and</a:t>
            </a:r>
            <a:r>
              <a:rPr b="1" lang="en"/>
              <a:t> databasing</a:t>
            </a:r>
            <a:r>
              <a:rPr lang="en"/>
              <a:t> incoming mutation data </a:t>
            </a:r>
          </a:p>
          <a:p>
            <a:pPr indent="-228600" lvl="1" marL="914400" rtl="0">
              <a:spcBef>
                <a:spcPts val="0"/>
              </a:spcBef>
            </a:pPr>
            <a:r>
              <a:rPr lang="en"/>
              <a:t>and deployed a </a:t>
            </a:r>
            <a:r>
              <a:rPr b="1" lang="en"/>
              <a:t>web app</a:t>
            </a:r>
            <a:r>
              <a:rPr lang="en"/>
              <a:t> for auto-generation of accessible reports.</a:t>
            </a:r>
          </a:p>
          <a:p>
            <a:pPr indent="-228600" lvl="1" marL="914400" rtl="0">
              <a:spcBef>
                <a:spcPts val="0"/>
              </a:spcBef>
            </a:pPr>
            <a:r>
              <a:rPr lang="en"/>
              <a:t>We’ve automated common key mutation analysis for better accuracy and consistency of analysis with less effort.</a:t>
            </a:r>
          </a:p>
          <a:p>
            <a:pPr indent="-228600" lvl="0" marL="457200" rtl="0">
              <a:spcBef>
                <a:spcPts val="0"/>
              </a:spcBef>
            </a:pPr>
            <a:r>
              <a:rPr lang="en"/>
              <a:t>We also evaluated the automated common analysis and reasoned acceptable performance.</a:t>
            </a:r>
            <a:br>
              <a:rPr lang="en"/>
            </a:br>
            <a:r>
              <a:rPr b="1" lang="en">
                <a:solidFill>
                  <a:schemeClr val="dk1"/>
                </a:solidFill>
              </a:rPr>
              <a:t>NEXT</a:t>
            </a:r>
          </a:p>
          <a:p>
            <a:pPr indent="-228600" lvl="0" marL="457200">
              <a:spcBef>
                <a:spcPts val="0"/>
              </a:spcBef>
            </a:pPr>
            <a:r>
              <a:rPr lang="en"/>
              <a:t>And finally, we recognize the the value of the consolidated ALE mutation data and have started efforts in its datamining.</a:t>
            </a:r>
          </a:p>
          <a:p>
            <a:pPr lvl="0">
              <a:spcBef>
                <a:spcPts val="0"/>
              </a:spcBef>
              <a:buNone/>
            </a:pPr>
            <a:r>
              <a:rPr lang="en"/>
              <a:t>ALE Analytics has culminated in a platform that supports the multitude of services experimentalists currently need to execute their ALE experiment analysis and represents an important opportunity as a source of future novel discovery.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Dr. Palsson and Dr. Feist for championing this project.</a:t>
            </a:r>
          </a:p>
          <a:p>
            <a:pPr lvl="0">
              <a:spcBef>
                <a:spcPts val="0"/>
              </a:spcBef>
              <a:buNone/>
            </a:pPr>
            <a:r>
              <a:rPr lang="en"/>
              <a:t>I’d like to thank the ALE team for all of the help.</a:t>
            </a:r>
          </a:p>
          <a:p>
            <a:pPr lvl="0">
              <a:spcBef>
                <a:spcPts val="0"/>
              </a:spcBef>
              <a:buNone/>
            </a:pPr>
            <a:r>
              <a:rPr lang="en"/>
              <a:t>I’ve had the privilege of partnering with an overall great undergrad, Dennis Gosting. He’s contribut</a:t>
            </a:r>
            <a:r>
              <a:rPr lang="en"/>
              <a:t>ed</a:t>
            </a:r>
            <a:r>
              <a:rPr lang="en"/>
              <a:t> and authored a significant amount to the front-end features we had previously reviewed.</a:t>
            </a:r>
          </a:p>
          <a:p>
            <a:pPr lvl="0">
              <a:spcBef>
                <a:spcPts val="0"/>
              </a:spcBef>
              <a:buNone/>
            </a:pPr>
            <a:r>
              <a:rPr lang="en"/>
              <a:t>I thank Dr. Ebrahim for his early work on prototypes of ALE Analytics.</a:t>
            </a:r>
          </a:p>
          <a:p>
            <a:pPr lvl="0" rtl="0">
              <a:spcBef>
                <a:spcPts val="0"/>
              </a:spcBef>
              <a:buNone/>
            </a:pPr>
            <a:r>
              <a:rPr lang="en"/>
              <a:t>I have been lucky enough to be financially supported throughout my work on this project; I would like to thank the System’s Biology Research Group and the Novo Nordisk Foundation Center for Biosustainability for funding my research and the opportunities to present this work at conferences.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Being that our intentions are to develop a platform that will continue to grow and serve users in a professional research environment, we’ve invested substantial efforts in </a:t>
            </a:r>
            <a:r>
              <a:rPr b="1" lang="en">
                <a:solidFill>
                  <a:schemeClr val="dk1"/>
                </a:solidFill>
              </a:rPr>
              <a:t>data backups</a:t>
            </a:r>
            <a:r>
              <a:rPr lang="en">
                <a:solidFill>
                  <a:schemeClr val="dk1"/>
                </a:solidFill>
              </a:rPr>
              <a:t> and </a:t>
            </a:r>
            <a:r>
              <a:rPr b="1" lang="en">
                <a:solidFill>
                  <a:schemeClr val="dk1"/>
                </a:solidFill>
              </a:rPr>
              <a:t>security</a:t>
            </a:r>
            <a:r>
              <a:rPr lang="en">
                <a:solidFill>
                  <a:schemeClr val="dk1"/>
                </a:solidFill>
              </a:rPr>
              <a:t>.</a:t>
            </a:r>
          </a:p>
          <a:p>
            <a:pPr lvl="0" rtl="0">
              <a:spcBef>
                <a:spcPts val="0"/>
              </a:spcBef>
              <a:buClr>
                <a:schemeClr val="dk1"/>
              </a:buClr>
              <a:buSzPct val="100000"/>
              <a:buFont typeface="Arial"/>
              <a:buNone/>
            </a:pPr>
            <a:r>
              <a:rPr lang="en">
                <a:solidFill>
                  <a:schemeClr val="dk1"/>
                </a:solidFill>
              </a:rPr>
              <a:t>There are two bodies of data that need to be backed-up:</a:t>
            </a:r>
          </a:p>
          <a:p>
            <a:pPr indent="-228600" lvl="0" marL="457200" rtl="0">
              <a:spcBef>
                <a:spcPts val="0"/>
              </a:spcBef>
              <a:buClr>
                <a:schemeClr val="dk1"/>
              </a:buClr>
              <a:buAutoNum type="arabicPeriod"/>
            </a:pPr>
            <a:r>
              <a:rPr lang="en">
                <a:solidFill>
                  <a:schemeClr val="dk1"/>
                </a:solidFill>
              </a:rPr>
              <a:t>The static files generated from the post processing protocol which now total up to 1.8 Terabytes of storage space</a:t>
            </a:r>
          </a:p>
          <a:p>
            <a:pPr indent="-228600" lvl="0" marL="457200" rtl="0">
              <a:spcBef>
                <a:spcPts val="0"/>
              </a:spcBef>
              <a:buClr>
                <a:schemeClr val="dk1"/>
              </a:buClr>
              <a:buAutoNum type="arabicPeriod"/>
            </a:pPr>
            <a:r>
              <a:rPr lang="en">
                <a:solidFill>
                  <a:schemeClr val="dk1"/>
                </a:solidFill>
              </a:rPr>
              <a:t>And the ALE Experiment mutation database.</a:t>
            </a:r>
          </a:p>
          <a:p>
            <a:pPr lvl="0" rtl="0">
              <a:spcBef>
                <a:spcPts val="0"/>
              </a:spcBef>
              <a:buNone/>
            </a:pPr>
            <a:r>
              <a:rPr lang="en">
                <a:solidFill>
                  <a:schemeClr val="dk1"/>
                </a:solidFill>
              </a:rPr>
              <a:t>We make use of the Amazon Glacier service to back up our static files, due to their competitive storage cost per gigabyte of a fraction of a cent per month per gigabyte.</a:t>
            </a:r>
          </a:p>
          <a:p>
            <a:pPr lvl="0" rtl="0">
              <a:spcBef>
                <a:spcPts val="0"/>
              </a:spcBef>
              <a:buNone/>
            </a:pPr>
            <a:r>
              <a:rPr lang="en">
                <a:solidFill>
                  <a:schemeClr val="dk1"/>
                </a:solidFill>
              </a:rPr>
              <a:t>The ALE Experiment mutation database has a small enough footprint to be stored on a local UCSD file server.</a:t>
            </a:r>
          </a:p>
          <a:p>
            <a:pPr lvl="0" rtl="0">
              <a:spcBef>
                <a:spcPts val="0"/>
              </a:spcBef>
              <a:buNone/>
            </a:pPr>
            <a:r>
              <a:rPr lang="en">
                <a:solidFill>
                  <a:schemeClr val="dk1"/>
                </a:solidFill>
              </a:rPr>
              <a:t>For security, we use an industry standard technology stack for web applications and only enable browsing of ALE Analytics over encrypted HTTPS protocol.</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6" name="Shape 6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1" name="Shape 611"/>
        <p:cNvGrpSpPr/>
        <p:nvPr/>
      </p:nvGrpSpPr>
      <p:grpSpPr>
        <a:xfrm>
          <a:off x="0" y="0"/>
          <a:ext cx="0" cy="0"/>
          <a:chOff x="0" y="0"/>
          <a:chExt cx="0" cy="0"/>
        </a:xfrm>
      </p:grpSpPr>
      <p:sp>
        <p:nvSpPr>
          <p:cNvPr id="612" name="Shape 6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3" name="Shape 6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Two key points in the title I’ll first give some background on are:</a:t>
            </a:r>
          </a:p>
          <a:p>
            <a:pPr indent="-228600" lvl="0" marL="457200" rtl="0">
              <a:spcBef>
                <a:spcPts val="0"/>
              </a:spcBef>
              <a:buAutoNum type="arabicPeriod"/>
            </a:pPr>
            <a:r>
              <a:rPr lang="en"/>
              <a:t>Adaptive Laboratory Evolution Experiments</a:t>
            </a:r>
          </a:p>
          <a:p>
            <a:pPr indent="-228600" lvl="0" marL="457200" rtl="0">
              <a:spcBef>
                <a:spcPts val="0"/>
              </a:spcBef>
              <a:buAutoNum type="arabicPeriod"/>
            </a:pPr>
            <a:r>
              <a:rPr lang="en"/>
              <a:t>Microbial Genomic Data</a:t>
            </a:r>
          </a:p>
          <a:p>
            <a:pPr lvl="0" rtl="0">
              <a:spcBef>
                <a:spcPts val="0"/>
              </a:spcBef>
              <a:buNone/>
            </a:pPr>
            <a:r>
              <a:t/>
            </a:r>
            <a:endParaRPr/>
          </a:p>
          <a:p>
            <a:pPr lvl="0" rtl="0">
              <a:spcBef>
                <a:spcPts val="0"/>
              </a:spcBef>
              <a:buNone/>
            </a:pPr>
            <a:r>
              <a:rPr lang="en">
                <a:solidFill>
                  <a:schemeClr val="dk1"/>
                </a:solidFill>
              </a:rPr>
              <a:t>Adaptive Laboratory Evolution (or A-L-E “ALE”) </a:t>
            </a:r>
            <a:r>
              <a:rPr lang="en"/>
              <a:t>Experiments can be described more simply as experimental evolutions, where someone</a:t>
            </a:r>
          </a:p>
          <a:p>
            <a:pPr indent="-228600" lvl="0" marL="457200" rtl="0">
              <a:spcBef>
                <a:spcPts val="0"/>
              </a:spcBef>
              <a:buAutoNum type="arabicPeriod"/>
            </a:pPr>
            <a:r>
              <a:rPr lang="en"/>
              <a:t>Isolate an organism of interest in a controlled environment</a:t>
            </a:r>
          </a:p>
          <a:p>
            <a:pPr indent="-228600" lvl="0" marL="457200" rtl="0">
              <a:spcBef>
                <a:spcPts val="0"/>
              </a:spcBef>
              <a:buAutoNum type="arabicPeriod"/>
            </a:pPr>
            <a:r>
              <a:rPr lang="en"/>
              <a:t>Enable the organism to grow in the controlled environment for multiple generations of offspring.</a:t>
            </a:r>
          </a:p>
          <a:p>
            <a:pPr indent="-228600" lvl="1" marL="914400" rtl="0">
              <a:spcBef>
                <a:spcPts val="0"/>
              </a:spcBef>
              <a:buAutoNum type="alphaLcPeriod"/>
            </a:pPr>
            <a:r>
              <a:rPr lang="en"/>
              <a:t>What you see here is a sequence of multiple flasks representing an ALE; during an evolution, the environmental resources a population uses to grow need to be replenished. There are many ways of doing this; for ALE in particular, we accomplish this by passing a representative sample from a populated flask to a fresh flask with new media. We call that a “passage”</a:t>
            </a:r>
          </a:p>
          <a:p>
            <a:pPr indent="-228600" lvl="0" marL="457200" rtl="0">
              <a:spcBef>
                <a:spcPts val="0"/>
              </a:spcBef>
              <a:buAutoNum type="arabicPeriod"/>
            </a:pPr>
            <a:r>
              <a:rPr lang="en"/>
              <a:t>And finally, you Investigate the genotype of selected generations within the ALE.</a:t>
            </a:r>
          </a:p>
          <a:p>
            <a:pPr indent="-228600" lvl="1" marL="914400" rtl="0">
              <a:spcBef>
                <a:spcPts val="0"/>
              </a:spcBef>
              <a:buAutoNum type="alphaLcPeriod"/>
            </a:pPr>
            <a:r>
              <a:rPr lang="en"/>
              <a:t>This is accomplished by taking an isolate from a flask, processing this samples into a sequencing pipeline and observe the mutations that manifest during the experimental evolution. </a:t>
            </a:r>
            <a:r>
              <a:rPr lang="en">
                <a:solidFill>
                  <a:schemeClr val="dk1"/>
                </a:solidFill>
              </a:rPr>
              <a:t>This is where the Microbial Genomic Data plays its role.</a:t>
            </a:r>
          </a:p>
          <a:p>
            <a:pPr lvl="0" rtl="0">
              <a:spcBef>
                <a:spcPts val="0"/>
              </a:spcBef>
              <a:buNone/>
            </a:pPr>
            <a:r>
              <a:t/>
            </a:r>
            <a:endParaRPr/>
          </a:p>
          <a:p>
            <a:pPr lvl="0" rtl="0">
              <a:spcBef>
                <a:spcPts val="0"/>
              </a:spcBef>
              <a:buNone/>
            </a:pPr>
            <a:r>
              <a:rPr b="1" lang="en"/>
              <a:t>NEXT</a:t>
            </a:r>
          </a:p>
          <a:p>
            <a:pPr lvl="0" rtl="0">
              <a:spcBef>
                <a:spcPts val="0"/>
              </a:spcBef>
              <a:buNone/>
            </a:pPr>
            <a:r>
              <a:rPr lang="en"/>
              <a:t>In the System’s Biology Research Group, the group I’m accomplishing this work with, we organize ALE experiments as the following:</a:t>
            </a:r>
          </a:p>
          <a:p>
            <a:pPr indent="-228600" lvl="0" marL="457200" rtl="0">
              <a:spcBef>
                <a:spcPts val="0"/>
              </a:spcBef>
              <a:buChar char="●"/>
            </a:pPr>
            <a:r>
              <a:rPr lang="en"/>
              <a:t>We have an ALE experiment</a:t>
            </a:r>
          </a:p>
          <a:p>
            <a:pPr indent="-228600" lvl="0" marL="457200" rtl="0">
              <a:spcBef>
                <a:spcPts val="0"/>
              </a:spcBef>
              <a:buChar char="●"/>
            </a:pPr>
            <a:r>
              <a:rPr lang="en"/>
              <a:t>That can be comprised of multiple </a:t>
            </a:r>
            <a:r>
              <a:rPr b="1" lang="en"/>
              <a:t>ALEs</a:t>
            </a:r>
          </a:p>
          <a:p>
            <a:pPr indent="-228600" lvl="0" marL="457200" rtl="0">
              <a:spcBef>
                <a:spcPts val="0"/>
              </a:spcBef>
              <a:buChar char="●"/>
            </a:pPr>
            <a:r>
              <a:rPr lang="en"/>
              <a:t>ALEs can have multiple </a:t>
            </a:r>
            <a:r>
              <a:rPr b="1" lang="en"/>
              <a:t>flasks</a:t>
            </a:r>
          </a:p>
          <a:p>
            <a:pPr indent="-228600" lvl="0" marL="457200" rtl="0">
              <a:spcBef>
                <a:spcPts val="0"/>
              </a:spcBef>
              <a:buChar char="●"/>
            </a:pPr>
            <a:r>
              <a:rPr lang="en"/>
              <a:t>And one or more </a:t>
            </a:r>
            <a:r>
              <a:rPr b="1" lang="en"/>
              <a:t>isolates</a:t>
            </a:r>
            <a:r>
              <a:rPr lang="en"/>
              <a:t> can be generated from a flask.</a:t>
            </a:r>
          </a:p>
          <a:p>
            <a:pPr lvl="0" rtl="0">
              <a:spcBef>
                <a:spcPts val="0"/>
              </a:spcBef>
              <a:buNone/>
            </a:pPr>
            <a:r>
              <a:t/>
            </a:r>
            <a:endParaRPr/>
          </a:p>
          <a:p>
            <a:pPr lvl="0" rtl="0">
              <a:spcBef>
                <a:spcPts val="0"/>
              </a:spcBef>
              <a:buClr>
                <a:schemeClr val="dk1"/>
              </a:buClr>
              <a:buSzPct val="100000"/>
              <a:buFont typeface="Arial"/>
              <a:buNone/>
            </a:pPr>
            <a:r>
              <a:rPr lang="en">
                <a:solidFill>
                  <a:srgbClr val="B7B7B7"/>
                </a:solidFill>
              </a:rPr>
              <a:t>As generations of offspring are produced, they accumulate genomic differences via mutations from their starting strain.</a:t>
            </a:r>
          </a:p>
          <a:p>
            <a:pPr lvl="0" rtl="0">
              <a:spcBef>
                <a:spcPts val="0"/>
              </a:spcBef>
              <a:buNone/>
            </a:pPr>
            <a:r>
              <a:t/>
            </a:r>
            <a:endParaRPr/>
          </a:p>
          <a:p>
            <a:pPr lvl="0" rtl="0">
              <a:spcBef>
                <a:spcPts val="0"/>
              </a:spcBef>
              <a:buClr>
                <a:schemeClr val="dk1"/>
              </a:buClr>
              <a:buSzPct val="100000"/>
              <a:buFont typeface="Arial"/>
              <a:buNone/>
            </a:pPr>
            <a:r>
              <a:rPr b="1" lang="en">
                <a:solidFill>
                  <a:schemeClr val="dk1"/>
                </a:solidFill>
              </a:rPr>
              <a:t>NEXT</a:t>
            </a:r>
          </a:p>
          <a:p>
            <a:pPr lvl="0" rtl="0">
              <a:spcBef>
                <a:spcPts val="0"/>
              </a:spcBef>
              <a:buNone/>
            </a:pPr>
            <a:r>
              <a:rPr lang="en">
                <a:solidFill>
                  <a:schemeClr val="dk1"/>
                </a:solidFill>
              </a:rPr>
              <a:t>Experimentalists additionally may be interested in introducing particular stresses on the organism during the experiment in the hopes of observing genotypic changes as a result of the stress.</a:t>
            </a:r>
          </a:p>
          <a:p>
            <a:pPr lvl="0" rtl="0">
              <a:spcBef>
                <a:spcPts val="0"/>
              </a:spcBef>
              <a:buNone/>
            </a:pPr>
            <a:r>
              <a:t/>
            </a:r>
            <a:endParaRPr>
              <a:solidFill>
                <a:schemeClr val="dk1"/>
              </a:solidFill>
            </a:endParaRPr>
          </a:p>
          <a:p>
            <a:pPr lvl="0" rtl="0">
              <a:spcBef>
                <a:spcPts val="0"/>
              </a:spcBef>
              <a:buNone/>
            </a:pPr>
            <a:r>
              <a:rPr lang="en">
                <a:solidFill>
                  <a:schemeClr val="dk1"/>
                </a:solidFill>
              </a:rPr>
              <a:t>As organisms grow and replicate, mutations occur in their DNA.</a:t>
            </a:r>
          </a:p>
          <a:p>
            <a:pPr lvl="0" rtl="0">
              <a:spcBef>
                <a:spcPts val="0"/>
              </a:spcBef>
              <a:buNone/>
            </a:pPr>
            <a:r>
              <a:rPr lang="en">
                <a:solidFill>
                  <a:schemeClr val="dk1"/>
                </a:solidFill>
              </a:rPr>
              <a:t>Most mutations are thought to have detrimental or no effect on an organism, though there is a chance that a mutation will confer a benefit to an organism relative to the rest of the population and experimental conditions.</a:t>
            </a:r>
          </a:p>
          <a:p>
            <a:pPr lvl="0" rtl="0">
              <a:spcBef>
                <a:spcPts val="0"/>
              </a:spcBef>
              <a:buNone/>
            </a:pPr>
            <a:r>
              <a:rPr lang="en">
                <a:solidFill>
                  <a:schemeClr val="dk1"/>
                </a:solidFill>
              </a:rPr>
              <a:t>These beneficial mutations are likely to get passed onto offspring of future generations, therefore having this mutation persist for multiple generations.</a:t>
            </a:r>
          </a:p>
          <a:p>
            <a:pPr lvl="0" rtl="0">
              <a:spcBef>
                <a:spcPts val="0"/>
              </a:spcBef>
              <a:buClr>
                <a:schemeClr val="dk1"/>
              </a:buClr>
              <a:buSzPct val="100000"/>
              <a:buFont typeface="Arial"/>
              <a:buNone/>
            </a:pPr>
            <a:r>
              <a:rPr lang="en">
                <a:solidFill>
                  <a:schemeClr val="dk1"/>
                </a:solidFill>
              </a:rPr>
              <a:t>An experimental evolution can be used to identify these beneficial mutations in research towards understanding how an organism adapts to a stress.</a:t>
            </a:r>
          </a:p>
          <a:p>
            <a:pPr lvl="0" rtl="0">
              <a:spcBef>
                <a:spcPts val="0"/>
              </a:spcBef>
              <a:buClr>
                <a:schemeClr val="dk1"/>
              </a:buClr>
              <a:buSzPct val="100000"/>
              <a:buFont typeface="Arial"/>
              <a:buNone/>
            </a:pPr>
            <a:r>
              <a:rPr lang="en">
                <a:solidFill>
                  <a:schemeClr val="dk1"/>
                </a:solidFill>
              </a:rPr>
              <a:t>ALE experiments therefore focus on mutations that confer fitness benefits.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6" name="Shape 6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In some sample sets, we experienced a high frequency of mutations that manifested on the ends of reads, yet still maintained high Q-scores. Investigating the FastQC quality reporting, we are shown that our reads seem to express a bias in BASES and KMERS on their ends. This type of bias has been known to manifest with chemistry based shearing of an entire genome into smaller pieces.</a:t>
            </a:r>
          </a:p>
          <a:p>
            <a:pPr lvl="0" rtl="0">
              <a:spcBef>
                <a:spcPts val="0"/>
              </a:spcBef>
              <a:buNone/>
            </a:pPr>
            <a:r>
              <a:rPr b="1" lang="en"/>
              <a:t>NEXT</a:t>
            </a:r>
          </a:p>
          <a:p>
            <a:pPr lvl="0" rtl="0">
              <a:spcBef>
                <a:spcPts val="0"/>
              </a:spcBef>
              <a:buNone/>
            </a:pPr>
            <a:r>
              <a:rPr lang="en"/>
              <a:t>We therefore investigated trimming this bias and in some cases this helped.</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0" name="Shape 6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5" name="Shape 645"/>
        <p:cNvGrpSpPr/>
        <p:nvPr/>
      </p:nvGrpSpPr>
      <p:grpSpPr>
        <a:xfrm>
          <a:off x="0" y="0"/>
          <a:ext cx="0" cy="0"/>
          <a:chOff x="0" y="0"/>
          <a:chExt cx="0" cy="0"/>
        </a:xfrm>
      </p:grpSpPr>
      <p:sp>
        <p:nvSpPr>
          <p:cNvPr id="646" name="Shape 6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7" name="Shape 6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1" name="Shape 651"/>
        <p:cNvGrpSpPr/>
        <p:nvPr/>
      </p:nvGrpSpPr>
      <p:grpSpPr>
        <a:xfrm>
          <a:off x="0" y="0"/>
          <a:ext cx="0" cy="0"/>
          <a:chOff x="0" y="0"/>
          <a:chExt cx="0" cy="0"/>
        </a:xfrm>
      </p:grpSpPr>
      <p:sp>
        <p:nvSpPr>
          <p:cNvPr id="652" name="Shape 6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 name="Shape 6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majority of my effort up to this point has been to establish this system and get it robust enough so </a:t>
            </a:r>
            <a:r>
              <a:rPr lang="en">
                <a:solidFill>
                  <a:schemeClr val="dk1"/>
                </a:solidFill>
              </a:rPr>
              <a:t>that </a:t>
            </a:r>
            <a:r>
              <a:rPr lang="en"/>
              <a:t>our collaborators can use it with their ALE experiments, though I’ve begun to developed features that take advantage of the valuable mutation database.</a:t>
            </a:r>
          </a:p>
          <a:p>
            <a:pPr lvl="0" rtl="0">
              <a:spcBef>
                <a:spcPts val="0"/>
              </a:spcBef>
              <a:buNone/>
            </a:pPr>
            <a:r>
              <a:rPr b="1" lang="en"/>
              <a:t>NEXT</a:t>
            </a:r>
          </a:p>
          <a:p>
            <a:pPr lvl="0" rtl="0">
              <a:spcBef>
                <a:spcPts val="0"/>
              </a:spcBef>
              <a:buNone/>
            </a:pPr>
            <a:r>
              <a:rPr lang="en"/>
              <a:t>I’ve developed a feature named </a:t>
            </a:r>
            <a:r>
              <a:rPr b="1" lang="en"/>
              <a:t>shared key mutations</a:t>
            </a:r>
            <a:r>
              <a:rPr lang="en"/>
              <a:t> that reports all of the </a:t>
            </a:r>
            <a:r>
              <a:rPr b="1" lang="en"/>
              <a:t>enrichment</a:t>
            </a:r>
            <a:r>
              <a:rPr lang="en"/>
              <a:t> and </a:t>
            </a:r>
            <a:r>
              <a:rPr b="1" lang="en"/>
              <a:t>fixed mutations </a:t>
            </a:r>
            <a:r>
              <a:rPr lang="en"/>
              <a:t>sharing GENOMIC REGIONS among </a:t>
            </a:r>
            <a:r>
              <a:rPr b="1" lang="en"/>
              <a:t>multiple </a:t>
            </a:r>
            <a:r>
              <a:rPr lang="en"/>
              <a:t>experiments.</a:t>
            </a:r>
            <a:r>
              <a:rPr lang="en">
                <a:solidFill>
                  <a:srgbClr val="B7B7B7"/>
                </a:solidFill>
              </a:rPr>
              <a:t> and the conditions in which those mutations manifested in through combined metadata reports.</a:t>
            </a:r>
          </a:p>
          <a:p>
            <a:pPr lvl="0" rtl="0">
              <a:spcBef>
                <a:spcPts val="0"/>
              </a:spcBef>
              <a:buNone/>
            </a:pPr>
            <a:r>
              <a:rPr lang="en"/>
              <a:t>With this feature we see that there are a particular set of genomic regions that are mutated across many of the published ALE experiments used in our evaluation.</a:t>
            </a:r>
          </a:p>
          <a:p>
            <a:pPr lvl="0" rtl="0">
              <a:spcBef>
                <a:spcPts val="0"/>
              </a:spcBef>
              <a:buNone/>
            </a:pPr>
            <a:r>
              <a:rPr b="1" i="1" lang="en"/>
              <a:t>rph</a:t>
            </a:r>
            <a:r>
              <a:rPr lang="en"/>
              <a:t> is found to be mutated by key mutations in all evaluation experiments. The mutation of this gene seems to be a general optimization from the parent strain of these experiments.</a:t>
            </a:r>
          </a:p>
          <a:p>
            <a:pPr lvl="0" rtl="0">
              <a:spcBef>
                <a:spcPts val="0"/>
              </a:spcBef>
              <a:buNone/>
            </a:pPr>
            <a:r>
              <a:rPr b="1" i="1" lang="en"/>
              <a:t>hns/tdk</a:t>
            </a:r>
            <a:r>
              <a:rPr i="1" lang="en"/>
              <a:t>, </a:t>
            </a:r>
            <a:r>
              <a:rPr b="1" i="1" lang="en"/>
              <a:t>rpoB</a:t>
            </a:r>
            <a:r>
              <a:rPr i="1" lang="en"/>
              <a:t> </a:t>
            </a:r>
            <a:r>
              <a:rPr lang="en"/>
              <a:t>and </a:t>
            </a:r>
            <a:r>
              <a:rPr b="1" i="1" lang="en"/>
              <a:t>rpoC</a:t>
            </a:r>
            <a:r>
              <a:rPr lang="en"/>
              <a:t> are also affected by key mutations in multiple experiments. Mutating these genes benefits growth rate by affecting global transcription regulation within the experimental conditions.</a:t>
            </a:r>
          </a:p>
          <a:p>
            <a:pPr lvl="0" rtl="0">
              <a:spcBef>
                <a:spcPts val="0"/>
              </a:spcBef>
              <a:buNone/>
            </a:pPr>
            <a:r>
              <a:rPr b="1" i="1" lang="en"/>
              <a:t>pykF</a:t>
            </a:r>
            <a:r>
              <a:rPr lang="en"/>
              <a:t> was affected by key mutations in two experiments with a high availability of glucose. The mutation of this gene has been associated with enabling an increase in uptake of glucose by reducing or disabling the metabolism of </a:t>
            </a:r>
            <a:r>
              <a:rPr lang="en">
                <a:solidFill>
                  <a:schemeClr val="dk1"/>
                </a:solidFill>
              </a:rPr>
              <a:t>phosphoenolpyruvate</a:t>
            </a:r>
            <a:r>
              <a:rPr lang="en"/>
              <a:t>.</a:t>
            </a:r>
          </a:p>
          <a:p>
            <a:pPr lvl="0" rtl="0">
              <a:spcBef>
                <a:spcPts val="0"/>
              </a:spcBef>
              <a:buNone/>
            </a:pPr>
            <a:r>
              <a:rPr b="1" lang="en"/>
              <a:t>NEXT</a:t>
            </a:r>
          </a:p>
          <a:p>
            <a:pPr lvl="0" rtl="0">
              <a:spcBef>
                <a:spcPts val="0"/>
              </a:spcBef>
              <a:buNone/>
            </a:pPr>
            <a:r>
              <a:rPr lang="en"/>
              <a:t>Our lab is very interested in data mining the ALE mutation database. It would be impractical to implement all the various data mining protocols </a:t>
            </a:r>
            <a:r>
              <a:rPr lang="en">
                <a:solidFill>
                  <a:schemeClr val="dk1"/>
                </a:solidFill>
              </a:rPr>
              <a:t>in our software system.</a:t>
            </a:r>
          </a:p>
          <a:p>
            <a:pPr lvl="0" rtl="0">
              <a:spcBef>
                <a:spcPts val="0"/>
              </a:spcBef>
              <a:buNone/>
            </a:pPr>
            <a:r>
              <a:rPr lang="en"/>
              <a:t>The </a:t>
            </a:r>
            <a:r>
              <a:rPr b="1" lang="en"/>
              <a:t>Experiment data export </a:t>
            </a:r>
            <a:r>
              <a:rPr lang="en"/>
              <a:t>feature allows collaborators to pull some or all of the data from the ALE mutation database as flat files and use these files in their personal data mining protocols.</a:t>
            </a:r>
          </a:p>
          <a:p>
            <a:pPr lvl="0" rtl="0">
              <a:spcBef>
                <a:spcPts val="0"/>
              </a:spcBef>
              <a:buNone/>
            </a:pPr>
            <a:r>
              <a:rPr lang="en"/>
              <a:t>There has already been significant development in data mining the ALE mutation database. As an example, the figure shown here was generated by an external protocol and describes the topology of mutations from the PGI, C13, 42C and GLU experiments across their shared reference genome.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larger scale ALE experiments enabled by the ALE Machine’s automation exacerbates existing challenges and introduces new challenges. In biomedical fields, issues in analyzing experiment results due to the increased scale of data is generally described as a </a:t>
            </a:r>
            <a:r>
              <a:rPr lang="en">
                <a:solidFill>
                  <a:schemeClr val="dk1"/>
                </a:solidFill>
              </a:rPr>
              <a:t>Big Data to Knowledge problem</a:t>
            </a:r>
            <a:r>
              <a:rPr lang="en"/>
              <a:t>, and in our case, is described by 4 main challenges.</a:t>
            </a:r>
          </a:p>
          <a:p>
            <a:pPr lvl="0">
              <a:spcBef>
                <a:spcPts val="0"/>
              </a:spcBef>
              <a:buNone/>
            </a:pPr>
            <a:r>
              <a:rPr b="1" lang="en">
                <a:solidFill>
                  <a:schemeClr val="dk1"/>
                </a:solidFill>
              </a:rPr>
              <a:t>CLICK </a:t>
            </a:r>
            <a:r>
              <a:rPr lang="en" u="sng"/>
              <a:t>For Challenge 1</a:t>
            </a:r>
          </a:p>
          <a:p>
            <a:pPr lvl="0" rtl="0">
              <a:spcBef>
                <a:spcPts val="0"/>
              </a:spcBef>
              <a:buNone/>
            </a:pPr>
            <a:r>
              <a:rPr lang="en"/>
              <a:t>We need to define a workflow and toolset that takes as input VAST AMOUNTS sequencing reads and outputs mutation reports with low noise levels.</a:t>
            </a:r>
          </a:p>
          <a:p>
            <a:pPr lvl="0" rtl="0">
              <a:spcBef>
                <a:spcPts val="0"/>
              </a:spcBef>
              <a:buClr>
                <a:srgbClr val="000000"/>
              </a:buClr>
              <a:buSzPct val="100000"/>
              <a:buFont typeface="Arial"/>
              <a:buNone/>
            </a:pPr>
            <a:r>
              <a:rPr lang="en"/>
              <a:t>~This summarizes the challenge of building a </a:t>
            </a:r>
            <a:r>
              <a:rPr b="1" lang="en"/>
              <a:t>post-processing protocol</a:t>
            </a:r>
            <a:r>
              <a:rPr lang="en"/>
              <a:t>.</a:t>
            </a:r>
          </a:p>
          <a:p>
            <a:pPr lvl="0" rtl="0">
              <a:spcBef>
                <a:spcPts val="0"/>
              </a:spcBef>
              <a:buClr>
                <a:schemeClr val="dk1"/>
              </a:buClr>
              <a:buSzPct val="100000"/>
              <a:buFont typeface="Arial"/>
              <a:buNone/>
            </a:pPr>
            <a:r>
              <a:rPr b="1" lang="en">
                <a:solidFill>
                  <a:schemeClr val="dk1"/>
                </a:solidFill>
              </a:rPr>
              <a:t>CLICK </a:t>
            </a:r>
            <a:r>
              <a:rPr lang="en" u="sng">
                <a:solidFill>
                  <a:schemeClr val="dk1"/>
                </a:solidFill>
              </a:rPr>
              <a:t>For Challenge 2</a:t>
            </a:r>
          </a:p>
          <a:p>
            <a:pPr lvl="0" rtl="0">
              <a:spcBef>
                <a:spcPts val="0"/>
              </a:spcBef>
              <a:buNone/>
            </a:pPr>
            <a:r>
              <a:rPr lang="en"/>
              <a:t>As the scale of an ALE experiment grows, so too does the effort necessary to curate reports on the experiment results.</a:t>
            </a:r>
          </a:p>
          <a:p>
            <a:pPr lvl="0" rtl="0">
              <a:spcBef>
                <a:spcPts val="0"/>
              </a:spcBef>
              <a:buClr>
                <a:schemeClr val="dk1"/>
              </a:buClr>
              <a:buSzPct val="100000"/>
              <a:buFont typeface="Arial"/>
              <a:buNone/>
            </a:pPr>
            <a:r>
              <a:rPr lang="en">
                <a:solidFill>
                  <a:schemeClr val="dk1"/>
                </a:solidFill>
              </a:rPr>
              <a:t>~This summarizes the challenge of </a:t>
            </a:r>
            <a:r>
              <a:rPr b="1" lang="en">
                <a:solidFill>
                  <a:schemeClr val="dk1"/>
                </a:solidFill>
              </a:rPr>
              <a:t>data consolidation</a:t>
            </a:r>
            <a:r>
              <a:rPr lang="en">
                <a:solidFill>
                  <a:schemeClr val="dk1"/>
                </a:solidFill>
              </a:rPr>
              <a:t> </a:t>
            </a:r>
            <a:r>
              <a:rPr b="1" lang="en">
                <a:solidFill>
                  <a:schemeClr val="dk1"/>
                </a:solidFill>
              </a:rPr>
              <a:t>and</a:t>
            </a:r>
            <a:r>
              <a:rPr lang="en">
                <a:solidFill>
                  <a:schemeClr val="dk1"/>
                </a:solidFill>
              </a:rPr>
              <a:t> </a:t>
            </a:r>
            <a:r>
              <a:rPr b="1" lang="en">
                <a:solidFill>
                  <a:schemeClr val="dk1"/>
                </a:solidFill>
              </a:rPr>
              <a:t>reporting</a:t>
            </a:r>
            <a:r>
              <a:rPr lang="en">
                <a:solidFill>
                  <a:schemeClr val="dk1"/>
                </a:solidFill>
              </a:rPr>
              <a:t>.</a:t>
            </a:r>
          </a:p>
          <a:p>
            <a:pPr lvl="0" rtl="0">
              <a:spcBef>
                <a:spcPts val="0"/>
              </a:spcBef>
              <a:buClr>
                <a:schemeClr val="dk1"/>
              </a:buClr>
              <a:buSzPct val="100000"/>
              <a:buFont typeface="Arial"/>
              <a:buNone/>
            </a:pPr>
            <a:r>
              <a:rPr b="1" lang="en">
                <a:solidFill>
                  <a:schemeClr val="dk1"/>
                </a:solidFill>
              </a:rPr>
              <a:t>CLICK </a:t>
            </a:r>
            <a:r>
              <a:rPr lang="en" u="sng">
                <a:solidFill>
                  <a:schemeClr val="dk1"/>
                </a:solidFill>
              </a:rPr>
              <a:t>For Challenge 3</a:t>
            </a:r>
          </a:p>
          <a:p>
            <a:pPr lvl="0">
              <a:spcBef>
                <a:spcPts val="0"/>
              </a:spcBef>
              <a:buNone/>
            </a:pPr>
            <a:r>
              <a:rPr lang="en">
                <a:solidFill>
                  <a:schemeClr val="dk1"/>
                </a:solidFill>
              </a:rPr>
              <a:t>ALE experiments involve multiple collaborators.</a:t>
            </a:r>
          </a:p>
          <a:p>
            <a:pPr lvl="0" rtl="0">
              <a:spcBef>
                <a:spcPts val="0"/>
              </a:spcBef>
              <a:buNone/>
            </a:pPr>
            <a:r>
              <a:rPr lang="en">
                <a:solidFill>
                  <a:schemeClr val="dk1"/>
                </a:solidFill>
              </a:rPr>
              <a:t>The logistics of sharing results can be challenging between local collaborators and even more problematic between remote collaborators.</a:t>
            </a:r>
          </a:p>
          <a:p>
            <a:pPr lvl="0" rtl="0">
              <a:spcBef>
                <a:spcPts val="0"/>
              </a:spcBef>
              <a:buClr>
                <a:schemeClr val="dk1"/>
              </a:buClr>
              <a:buSzPct val="100000"/>
              <a:buFont typeface="Arial"/>
              <a:buNone/>
            </a:pPr>
            <a:r>
              <a:rPr lang="en">
                <a:solidFill>
                  <a:schemeClr val="dk1"/>
                </a:solidFill>
              </a:rPr>
              <a:t>~This summarizes the challenge of </a:t>
            </a:r>
            <a:r>
              <a:rPr b="1" lang="en">
                <a:solidFill>
                  <a:schemeClr val="dk1"/>
                </a:solidFill>
              </a:rPr>
              <a:t>result accessibility</a:t>
            </a:r>
            <a:r>
              <a:rPr lang="en">
                <a:solidFill>
                  <a:schemeClr val="dk1"/>
                </a:solidFill>
              </a:rPr>
              <a:t>.</a:t>
            </a:r>
          </a:p>
          <a:p>
            <a:pPr lvl="0" rtl="0">
              <a:spcBef>
                <a:spcPts val="0"/>
              </a:spcBef>
              <a:buClr>
                <a:schemeClr val="dk1"/>
              </a:buClr>
              <a:buSzPct val="100000"/>
              <a:buFont typeface="Arial"/>
              <a:buNone/>
            </a:pPr>
            <a:r>
              <a:rPr b="1" lang="en">
                <a:solidFill>
                  <a:schemeClr val="dk1"/>
                </a:solidFill>
              </a:rPr>
              <a:t>CLICK </a:t>
            </a:r>
            <a:r>
              <a:rPr lang="en" u="sng">
                <a:solidFill>
                  <a:schemeClr val="dk1"/>
                </a:solidFill>
              </a:rPr>
              <a:t>For Challenge 4</a:t>
            </a:r>
          </a:p>
          <a:p>
            <a:pPr lvl="0" rtl="0">
              <a:spcBef>
                <a:spcPts val="0"/>
              </a:spcBef>
              <a:buNone/>
            </a:pPr>
            <a:r>
              <a:rPr lang="en"/>
              <a:t>The effort of analysis and the potential for human error also scales with the size of the experiment.</a:t>
            </a:r>
          </a:p>
          <a:p>
            <a:pPr lvl="0" rtl="0">
              <a:spcBef>
                <a:spcPts val="0"/>
              </a:spcBef>
              <a:buNone/>
            </a:pPr>
            <a:r>
              <a:rPr lang="en">
                <a:solidFill>
                  <a:schemeClr val="dk1"/>
                </a:solidFill>
              </a:rPr>
              <a:t>Analysis protocols between investigators may be inconsistent</a:t>
            </a:r>
            <a:r>
              <a:rPr lang="en"/>
              <a:t>, therefore making the comparison of results between different ALE experiments more difficult.</a:t>
            </a:r>
          </a:p>
          <a:p>
            <a:pPr lvl="0" rtl="0">
              <a:spcBef>
                <a:spcPts val="0"/>
              </a:spcBef>
              <a:buNone/>
            </a:pPr>
            <a:r>
              <a:rPr lang="en"/>
              <a:t>~This summarizes the challenge of </a:t>
            </a:r>
            <a:r>
              <a:rPr b="1" lang="en">
                <a:solidFill>
                  <a:schemeClr val="dk1"/>
                </a:solidFill>
              </a:rPr>
              <a:t>analysis </a:t>
            </a:r>
            <a:r>
              <a:rPr b="1" lang="en"/>
              <a:t>effort, accuracy </a:t>
            </a:r>
            <a:r>
              <a:rPr lang="en"/>
              <a:t>and</a:t>
            </a:r>
            <a:r>
              <a:rPr b="1" lang="en"/>
              <a:t> consistency</a:t>
            </a:r>
            <a:r>
              <a:rPr lang="en"/>
              <a:t>.</a:t>
            </a:r>
          </a:p>
          <a:p>
            <a:pPr lvl="0" rtl="0">
              <a:spcBef>
                <a:spcPts val="0"/>
              </a:spcBef>
              <a:buClr>
                <a:schemeClr val="dk1"/>
              </a:buClr>
              <a:buSzPct val="1000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
              <a:t>Workflow</a:t>
            </a:r>
          </a:p>
          <a:p>
            <a:pPr lvl="0" rtl="0">
              <a:spcBef>
                <a:spcPts val="0"/>
              </a:spcBef>
              <a:buClr>
                <a:schemeClr val="dk1"/>
              </a:buClr>
              <a:buSzPct val="100000"/>
              <a:buFont typeface="Arial"/>
              <a:buNone/>
            </a:pPr>
            <a:r>
              <a:rPr lang="en">
                <a:solidFill>
                  <a:schemeClr val="dk1"/>
                </a:solidFill>
              </a:rPr>
              <a:t>We’ve researched and implemented a post-processing protocol that incorporates quality control methods and established mutation calling tools.</a:t>
            </a:r>
          </a:p>
          <a:p>
            <a:pPr lvl="0" rtl="0">
              <a:spcBef>
                <a:spcPts val="0"/>
              </a:spcBef>
              <a:buClr>
                <a:schemeClr val="dk1"/>
              </a:buClr>
              <a:buSzPct val="100000"/>
              <a:buFont typeface="Arial"/>
              <a:buNone/>
            </a:pPr>
            <a:r>
              <a:rPr lang="en">
                <a:solidFill>
                  <a:schemeClr val="dk1"/>
                </a:solidFill>
              </a:rPr>
              <a:t>The steps of the diagram on your left illustrate the post-processing workflow.</a:t>
            </a:r>
          </a:p>
          <a:p>
            <a:pPr lvl="0" rtl="0">
              <a:spcBef>
                <a:spcPts val="0"/>
              </a:spcBef>
              <a:buClr>
                <a:schemeClr val="dk1"/>
              </a:buClr>
              <a:buSzPct val="100000"/>
              <a:buFont typeface="Arial"/>
              <a:buNone/>
            </a:pPr>
            <a:r>
              <a:t/>
            </a:r>
            <a:endParaRPr>
              <a:solidFill>
                <a:schemeClr val="dk1"/>
              </a:solidFill>
            </a:endParaRPr>
          </a:p>
          <a:p>
            <a:pPr lvl="0" rtl="0">
              <a:spcBef>
                <a:spcPts val="0"/>
              </a:spcBef>
              <a:buClr>
                <a:schemeClr val="dk1"/>
              </a:buClr>
              <a:buSzPct val="100000"/>
              <a:buFont typeface="Arial"/>
              <a:buNone/>
            </a:pPr>
            <a:r>
              <a:rPr lang="en">
                <a:solidFill>
                  <a:schemeClr val="dk1"/>
                </a:solidFill>
              </a:rPr>
              <a:t>Something subtle yet important to point out is that the steps in the workflow can be used to provide feedback on certain ALE processes, giving the opportunity to tweak processing to avoid artifacts that manifest in these reports before the final data is presented to an experimentalist, therefore saving time.</a:t>
            </a:r>
          </a:p>
          <a:p>
            <a:pPr lvl="0" rtl="0">
              <a:spcBef>
                <a:spcPts val="0"/>
              </a:spcBef>
              <a:buNone/>
            </a:pPr>
            <a:r>
              <a:t/>
            </a:r>
            <a:endParaRPr/>
          </a:p>
          <a:p>
            <a:pPr lvl="0" rtl="0">
              <a:spcBef>
                <a:spcPts val="0"/>
              </a:spcBef>
              <a:buNone/>
            </a:pPr>
            <a:r>
              <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 work of my thesis focuses on implement solutions to each of these challenges.</a:t>
            </a:r>
          </a:p>
          <a:p>
            <a:pPr lvl="0" rtl="0">
              <a:spcBef>
                <a:spcPts val="0"/>
              </a:spcBef>
              <a:buNone/>
            </a:pPr>
            <a:r>
              <a:rPr lang="en"/>
              <a:t>The following are the aims of this thesis.</a:t>
            </a:r>
          </a:p>
          <a:p>
            <a:pPr lvl="0" rtl="0">
              <a:spcBef>
                <a:spcPts val="0"/>
              </a:spcBef>
              <a:buClr>
                <a:schemeClr val="dk1"/>
              </a:buClr>
              <a:buSzPct val="100000"/>
              <a:buFont typeface="Arial"/>
              <a:buNone/>
            </a:pPr>
            <a:r>
              <a:rPr b="1" lang="en">
                <a:solidFill>
                  <a:schemeClr val="dk1"/>
                </a:solidFill>
              </a:rPr>
              <a:t>CLICK</a:t>
            </a:r>
          </a:p>
          <a:p>
            <a:pPr lvl="0" rtl="0">
              <a:spcBef>
                <a:spcPts val="0"/>
              </a:spcBef>
              <a:buNone/>
            </a:pPr>
            <a:r>
              <a:rPr lang="en">
                <a:solidFill>
                  <a:schemeClr val="dk1"/>
                </a:solidFill>
              </a:rPr>
              <a:t>We aim to create a post-processing protocol that will take in ALE experiment sequencing data and produces mutation data in which we have high confidence in.</a:t>
            </a:r>
          </a:p>
          <a:p>
            <a:pPr lvl="0" rtl="0">
              <a:spcBef>
                <a:spcPts val="0"/>
              </a:spcBef>
              <a:buClr>
                <a:schemeClr val="dk1"/>
              </a:buClr>
              <a:buSzPct val="100000"/>
              <a:buFont typeface="Arial"/>
              <a:buNone/>
            </a:pPr>
            <a:r>
              <a:rPr b="1" lang="en">
                <a:solidFill>
                  <a:schemeClr val="dk1"/>
                </a:solidFill>
              </a:rPr>
              <a:t>CLICK</a:t>
            </a:r>
          </a:p>
          <a:p>
            <a:pPr lvl="0" rtl="0">
              <a:spcBef>
                <a:spcPts val="0"/>
              </a:spcBef>
              <a:buNone/>
            </a:pPr>
            <a:r>
              <a:rPr lang="en">
                <a:solidFill>
                  <a:schemeClr val="dk1"/>
                </a:solidFill>
              </a:rPr>
              <a:t>To reduce the effort in generating ALE experiment reports, we develop software to automate the parsing and databasing of ALE experiment results.</a:t>
            </a:r>
          </a:p>
          <a:p>
            <a:pPr lvl="0" rtl="0">
              <a:spcBef>
                <a:spcPts val="0"/>
              </a:spcBef>
              <a:buNone/>
            </a:pPr>
            <a:r>
              <a:rPr lang="en">
                <a:solidFill>
                  <a:schemeClr val="dk1"/>
                </a:solidFill>
              </a:rPr>
              <a:t>We will then leverage this database with a reporting application that auto-generates the ALE Experiment reports.</a:t>
            </a:r>
          </a:p>
          <a:p>
            <a:pPr lvl="0" rtl="0">
              <a:spcBef>
                <a:spcPts val="0"/>
              </a:spcBef>
              <a:buNone/>
            </a:pPr>
            <a:r>
              <a:rPr lang="en">
                <a:solidFill>
                  <a:schemeClr val="dk1"/>
                </a:solidFill>
              </a:rPr>
              <a:t>To address the challenge of results accessibility, the application used to generate ALE experiment reports will be developed as a web app which can be made accessible to all collaborators over the web.</a:t>
            </a:r>
          </a:p>
          <a:p>
            <a:pPr lvl="0" rtl="0">
              <a:spcBef>
                <a:spcPts val="0"/>
              </a:spcBef>
              <a:buClr>
                <a:schemeClr val="dk1"/>
              </a:buClr>
              <a:buSzPct val="100000"/>
              <a:buFont typeface="Arial"/>
              <a:buNone/>
            </a:pPr>
            <a:r>
              <a:rPr b="1" lang="en">
                <a:solidFill>
                  <a:schemeClr val="dk1"/>
                </a:solidFill>
              </a:rPr>
              <a:t>CLICK</a:t>
            </a:r>
          </a:p>
          <a:p>
            <a:pPr lvl="0" rtl="0">
              <a:spcBef>
                <a:spcPts val="0"/>
              </a:spcBef>
              <a:buClr>
                <a:schemeClr val="dk1"/>
              </a:buClr>
              <a:buSzPct val="100000"/>
              <a:buFont typeface="Arial"/>
              <a:buNone/>
            </a:pPr>
            <a:r>
              <a:rPr lang="en">
                <a:solidFill>
                  <a:schemeClr val="dk1"/>
                </a:solidFill>
              </a:rPr>
              <a:t>Leveraging the experiment database and web platform, we automate common ALE analyses to provide solutions to the challenges of effort, accuracy and consistency of analysis.</a:t>
            </a:r>
          </a:p>
          <a:p>
            <a:pPr lvl="0" rtl="0">
              <a:spcBef>
                <a:spcPts val="0"/>
              </a:spcBef>
              <a:buNone/>
            </a:pPr>
            <a:r>
              <a:rPr lang="en"/>
              <a:t>This work therefore describes these challenges and the culmination of their resolutions as an ALE Big Data to Knowledge solution.</a:t>
            </a:r>
          </a:p>
          <a:p>
            <a:pPr lvl="0" rtl="0">
              <a:spcBef>
                <a:spcPts val="0"/>
              </a:spcBef>
              <a:buNone/>
            </a:pPr>
            <a:r>
              <a:t/>
            </a:r>
            <a:endParaRPr/>
          </a:p>
          <a:p>
            <a:pPr lvl="0" rtl="0">
              <a:spcBef>
                <a:spcPts val="0"/>
              </a:spcBef>
              <a:buNone/>
            </a:pPr>
            <a:r>
              <a:rPr lang="en">
                <a:solidFill>
                  <a:srgbClr val="CCCCCC"/>
                </a:solidFill>
              </a:rPr>
              <a:t>The many methods of identifying an ALE experiment's key mutations will be defined and automated; their results will be presented by the reporting features alongside the mutation lineage reports.</a:t>
            </a:r>
          </a:p>
          <a:p>
            <a:pPr lvl="0" rtl="0">
              <a:spcBef>
                <a:spcPts val="0"/>
              </a:spcBef>
              <a:buClr>
                <a:schemeClr val="dk1"/>
              </a:buClr>
              <a:buSzPct val="100000"/>
              <a:buFont typeface="Arial"/>
              <a:buNone/>
            </a:pPr>
            <a:r>
              <a:t/>
            </a:r>
            <a:endParaRPr>
              <a:solidFill>
                <a:srgbClr val="CCCCCC"/>
              </a:solidFill>
            </a:endParaRPr>
          </a:p>
          <a:p>
            <a:pPr lvl="0" rtl="0">
              <a:spcBef>
                <a:spcPts val="0"/>
              </a:spcBef>
              <a:buClr>
                <a:schemeClr val="dk1"/>
              </a:buClr>
              <a:buSzPct val="100000"/>
              <a:buFont typeface="Arial"/>
              <a:buNone/>
            </a:pPr>
            <a:r>
              <a:rPr lang="en">
                <a:solidFill>
                  <a:srgbClr val="B7B7B7"/>
                </a:solidFill>
              </a:rPr>
              <a:t>We need to find a toolset that is well enough established and supported for identifying mutations between the reads of a bacterial sample and a bacterial reference genome.</a:t>
            </a:r>
          </a:p>
          <a:p>
            <a:pPr lvl="0" rtl="0">
              <a:spcBef>
                <a:spcPts val="0"/>
              </a:spcBef>
              <a:buClr>
                <a:schemeClr val="dk1"/>
              </a:buClr>
              <a:buSzPct val="100000"/>
              <a:buFont typeface="Arial"/>
              <a:buNone/>
            </a:pPr>
            <a:r>
              <a:rPr lang="en">
                <a:solidFill>
                  <a:srgbClr val="B7B7B7"/>
                </a:solidFill>
              </a:rPr>
              <a:t>We also need to be aware of the quality of our sequence data and therefore need to establish and leverage a set of tools to describe and refine our sequencing data’s quality</a:t>
            </a:r>
            <a:r>
              <a:rPr lang="en">
                <a:solidFill>
                  <a:schemeClr val="dk1"/>
                </a:solidFill>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We’ll review the Aim 1, which focuses on establishing a </a:t>
            </a:r>
          </a:p>
          <a:p>
            <a:pPr lvl="0">
              <a:spcBef>
                <a:spcPts val="0"/>
              </a:spcBef>
              <a:buNone/>
            </a:pPr>
            <a:r>
              <a:rPr lang="en"/>
              <a:t>TOOLSET</a:t>
            </a:r>
          </a:p>
          <a:p>
            <a:pPr lvl="0">
              <a:spcBef>
                <a:spcPts val="0"/>
              </a:spcBef>
              <a:buNone/>
            </a:pPr>
            <a:r>
              <a:rPr lang="en"/>
              <a:t>and WORKFLOW</a:t>
            </a:r>
          </a:p>
          <a:p>
            <a:pPr lvl="0">
              <a:spcBef>
                <a:spcPts val="0"/>
              </a:spcBef>
              <a:buNone/>
            </a:pPr>
            <a:r>
              <a:rPr lang="en"/>
              <a:t>to impose quality control</a:t>
            </a:r>
          </a:p>
          <a:p>
            <a:pPr lvl="0">
              <a:spcBef>
                <a:spcPts val="0"/>
              </a:spcBef>
              <a:buNone/>
            </a:pPr>
            <a:r>
              <a:rPr lang="en"/>
              <a:t>and generate mutation predictions</a:t>
            </a:r>
          </a:p>
          <a:p>
            <a:pPr lvl="0" rtl="0">
              <a:spcBef>
                <a:spcPts val="0"/>
              </a:spcBef>
              <a:buNone/>
            </a:pPr>
            <a:r>
              <a:rPr lang="en"/>
              <a:t>on the raw sequencing data produced from ALE Experiments.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Given sequencing data on their samples, experimentalists align their reads against a reference genome to get the set of mutations from their evolved samples in an ALE.</a:t>
            </a:r>
          </a:p>
          <a:p>
            <a:pPr lvl="0">
              <a:spcBef>
                <a:spcPts val="0"/>
              </a:spcBef>
              <a:buClr>
                <a:schemeClr val="dk1"/>
              </a:buClr>
              <a:buSzPct val="100000"/>
              <a:buFont typeface="Arial"/>
              <a:buNone/>
            </a:pPr>
            <a:r>
              <a:rPr b="1" lang="en">
                <a:solidFill>
                  <a:schemeClr val="dk1"/>
                </a:solidFill>
              </a:rPr>
              <a:t>NEXT</a:t>
            </a:r>
          </a:p>
          <a:p>
            <a:pPr lvl="0">
              <a:spcBef>
                <a:spcPts val="0"/>
              </a:spcBef>
              <a:buClr>
                <a:schemeClr val="dk1"/>
              </a:buClr>
              <a:buSzPct val="100000"/>
              <a:buFont typeface="Arial"/>
              <a:buNone/>
            </a:pPr>
            <a:r>
              <a:rPr lang="en">
                <a:solidFill>
                  <a:schemeClr val="dk1"/>
                </a:solidFill>
              </a:rPr>
              <a:t>This task is often referred to as RESEQUENCING.</a:t>
            </a:r>
            <a:br>
              <a:rPr lang="en">
                <a:solidFill>
                  <a:schemeClr val="dk1"/>
                </a:solidFill>
              </a:rPr>
            </a:br>
          </a:p>
          <a:p>
            <a:pPr lvl="0">
              <a:spcBef>
                <a:spcPts val="0"/>
              </a:spcBef>
              <a:buClr>
                <a:schemeClr val="dk1"/>
              </a:buClr>
              <a:buSzPct val="100000"/>
              <a:buFont typeface="Arial"/>
              <a:buNone/>
            </a:pPr>
            <a:r>
              <a:rPr lang="en">
                <a:solidFill>
                  <a:schemeClr val="dk1"/>
                </a:solidFill>
              </a:rPr>
              <a:t>There exist many tools that accomplish this. We’ve currently settled on using the BRESEQ software for this task.</a:t>
            </a:r>
          </a:p>
          <a:p>
            <a:pPr lvl="0">
              <a:spcBef>
                <a:spcPts val="0"/>
              </a:spcBef>
              <a:buNone/>
            </a:pPr>
            <a:r>
              <a:rPr b="1" lang="en"/>
              <a:t>NEXT</a:t>
            </a:r>
          </a:p>
          <a:p>
            <a:pPr lvl="0">
              <a:spcBef>
                <a:spcPts val="0"/>
              </a:spcBef>
              <a:buNone/>
            </a:pPr>
            <a:r>
              <a:rPr lang="en"/>
              <a:t>In practice, you can’t always simply resequence your RAW reads to get the meaningful mutation data on your samples. You may find that your </a:t>
            </a:r>
            <a:r>
              <a:rPr lang="en">
                <a:solidFill>
                  <a:schemeClr val="dk1"/>
                </a:solidFill>
              </a:rPr>
              <a:t>resequence </a:t>
            </a:r>
            <a:r>
              <a:rPr lang="en"/>
              <a:t>generates too many mutations artifacts to process, likely due to low quality artifacts.</a:t>
            </a:r>
          </a:p>
          <a:p>
            <a:pPr lvl="0">
              <a:spcBef>
                <a:spcPts val="0"/>
              </a:spcBef>
              <a:buClr>
                <a:schemeClr val="dk1"/>
              </a:buClr>
              <a:buSzPct val="100000"/>
              <a:buFont typeface="Arial"/>
              <a:buNone/>
            </a:pPr>
            <a:r>
              <a:rPr b="1" lang="en">
                <a:solidFill>
                  <a:schemeClr val="dk1"/>
                </a:solidFill>
              </a:rPr>
              <a:t>NEXT</a:t>
            </a:r>
          </a:p>
          <a:p>
            <a:pPr lvl="0" rtl="0">
              <a:spcBef>
                <a:spcPts val="0"/>
              </a:spcBef>
              <a:buNone/>
            </a:pPr>
            <a:r>
              <a:rPr lang="en"/>
              <a:t>We therefore need a solution to refine the raw sequencing data and remove any poor quality artifacts to hopefully get more manageable set of mutation for an ALE experiment.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We use the FASTQC software to report on the quality of our reads.</a:t>
            </a:r>
          </a:p>
          <a:p>
            <a:pPr lvl="0">
              <a:spcBef>
                <a:spcPts val="0"/>
              </a:spcBef>
              <a:buNone/>
            </a:pPr>
            <a:r>
              <a:rPr lang="en"/>
              <a:t>In our research, we’ve found that the Q-scores given to each base call by the sequencer are the most obvious indicators read quality.</a:t>
            </a:r>
          </a:p>
          <a:p>
            <a:pPr lvl="0">
              <a:spcBef>
                <a:spcPts val="0"/>
              </a:spcBef>
              <a:buNone/>
            </a:pPr>
            <a:r>
              <a:rPr lang="en">
                <a:solidFill>
                  <a:schemeClr val="dk1"/>
                </a:solidFill>
              </a:rPr>
              <a:t>With FASTQC, we can observe the cumulative Q-scores for all positions within a set reads. </a:t>
            </a:r>
            <a:r>
              <a:rPr lang="en"/>
              <a:t>From this, we judge whether the reads could be refined by trimming off bases </a:t>
            </a:r>
            <a:r>
              <a:rPr lang="en">
                <a:solidFill>
                  <a:schemeClr val="dk1"/>
                </a:solidFill>
              </a:rPr>
              <a:t>that have low Q-scores </a:t>
            </a:r>
            <a:r>
              <a:rPr lang="en"/>
              <a:t>from theirs ends.</a:t>
            </a:r>
          </a:p>
          <a:p>
            <a:pPr lvl="0">
              <a:spcBef>
                <a:spcPts val="0"/>
              </a:spcBef>
              <a:buNone/>
            </a:pPr>
            <a:r>
              <a:rPr b="1" lang="en">
                <a:solidFill>
                  <a:schemeClr val="dk1"/>
                </a:solidFill>
              </a:rPr>
              <a:t>NEXT</a:t>
            </a:r>
          </a:p>
          <a:p>
            <a:pPr lvl="0">
              <a:spcBef>
                <a:spcPts val="0"/>
              </a:spcBef>
              <a:buNone/>
            </a:pPr>
            <a:r>
              <a:rPr lang="en">
                <a:solidFill>
                  <a:schemeClr val="dk1"/>
                </a:solidFill>
              </a:rPr>
              <a:t>We trim the low quality ends of the reads using the FASTX-Toolkit software.</a:t>
            </a:r>
          </a:p>
          <a:p>
            <a:pPr lvl="0">
              <a:spcBef>
                <a:spcPts val="0"/>
              </a:spcBef>
              <a:buNone/>
            </a:pPr>
            <a:r>
              <a:rPr lang="en">
                <a:solidFill>
                  <a:schemeClr val="dk1"/>
                </a:solidFill>
              </a:rPr>
              <a:t>With this trimming, you can see that we can raise the average Q-score for the bases at the ends of our reads above the low quality threshold.</a:t>
            </a:r>
          </a:p>
          <a:p>
            <a:pPr lvl="0" rtl="0">
              <a:spcBef>
                <a:spcPts val="0"/>
              </a:spcBef>
              <a:buNone/>
            </a:pPr>
            <a:r>
              <a:rPr lang="en">
                <a:solidFill>
                  <a:schemeClr val="dk1"/>
                </a:solidFill>
              </a:rPr>
              <a:t>This quality trimming can result in less mutations being called during resequencing.</a:t>
            </a:r>
          </a:p>
          <a:p>
            <a:pPr lvl="0" rtl="0">
              <a:spcBef>
                <a:spcPts val="0"/>
              </a:spcBef>
              <a:buNone/>
            </a:pPr>
            <a:r>
              <a:rPr lang="en">
                <a:solidFill>
                  <a:srgbClr val="B7B7B7"/>
                </a:solidFill>
              </a:rPr>
              <a:t>Normally, the majority of the raw data refinements occurs when trimming and filtering to remove artifacts that might result in inappropriate mutations that would be called during alignment.</a:t>
            </a:r>
          </a:p>
          <a:p>
            <a:pPr lvl="0" rtl="0">
              <a:spcBef>
                <a:spcPts val="0"/>
              </a:spcBef>
              <a:buNone/>
            </a:pPr>
            <a:r>
              <a:rPr lang="en">
                <a:solidFill>
                  <a:srgbClr val="B7B7B7"/>
                </a:solidFill>
              </a:rPr>
              <a:t>Currently, the common quality artifacts we investigate and trim for are low quality bases and the biasing of bases in reads.</a:t>
            </a:r>
          </a:p>
          <a:p>
            <a:pPr lvl="0" rtl="0">
              <a:spcBef>
                <a:spcPts val="0"/>
              </a:spcBef>
              <a:buNone/>
            </a:pPr>
            <a:r>
              <a:t/>
            </a:r>
            <a:endParaRPr/>
          </a:p>
          <a:p>
            <a:pPr lvl="0" rtl="0">
              <a:spcBef>
                <a:spcPts val="0"/>
              </a:spcBef>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In some sample sets, we experienced a high frequency of mutations that manifested on the ends of reads with SNPS of high Q-scores.</a:t>
            </a:r>
            <a:br>
              <a:rPr lang="en"/>
            </a:br>
            <a:r>
              <a:rPr lang="en"/>
              <a:t>Investigating the FastQC quality reporting, we are shown that our reads seem to express a bias of certain BASES on their ends.</a:t>
            </a:r>
          </a:p>
          <a:p>
            <a:pPr lvl="0">
              <a:spcBef>
                <a:spcPts val="0"/>
              </a:spcBef>
              <a:buNone/>
            </a:pPr>
            <a:r>
              <a:rPr lang="en"/>
              <a:t>This type of bias has been known to manifest with chemistry based shearing of an entire genome into smaller pieces.</a:t>
            </a:r>
          </a:p>
          <a:p>
            <a:pPr lvl="0">
              <a:spcBef>
                <a:spcPts val="0"/>
              </a:spcBef>
              <a:buNone/>
            </a:pPr>
            <a:r>
              <a:rPr b="1" lang="en"/>
              <a:t>NEXT</a:t>
            </a:r>
          </a:p>
          <a:p>
            <a:pPr lvl="0" rtl="0">
              <a:spcBef>
                <a:spcPts val="0"/>
              </a:spcBef>
              <a:buNone/>
            </a:pPr>
            <a:r>
              <a:rPr lang="en"/>
              <a:t>We therefore investigated trimming this bias and in some cases this helped.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5.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4.xml"/><Relationship Id="rId4" Type="http://schemas.openxmlformats.org/officeDocument/2006/relationships/image" Target="../media/image36.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2.png"/><Relationship Id="rId11" Type="http://schemas.openxmlformats.org/officeDocument/2006/relationships/image" Target="../media/image28.png"/><Relationship Id="rId10" Type="http://schemas.openxmlformats.org/officeDocument/2006/relationships/image" Target="../media/image26.png"/><Relationship Id="rId12" Type="http://schemas.openxmlformats.org/officeDocument/2006/relationships/image" Target="../media/image29.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comments" Target="../comments/comment5.xml"/><Relationship Id="rId4" Type="http://schemas.openxmlformats.org/officeDocument/2006/relationships/image" Target="../media/image38.png"/><Relationship Id="rId5"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02.png"/><Relationship Id="rId5" Type="http://schemas.openxmlformats.org/officeDocument/2006/relationships/image" Target="../media/image0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6.xml"/></Relationships>
</file>

<file path=ppt/slides/_rels/slide31.xml.rels><?xml version="1.0" encoding="UTF-8" standalone="yes"?><Relationships xmlns="http://schemas.openxmlformats.org/package/2006/relationships"><Relationship Id="rId11" Type="http://schemas.openxmlformats.org/officeDocument/2006/relationships/image" Target="../media/image50.jpg"/><Relationship Id="rId10" Type="http://schemas.openxmlformats.org/officeDocument/2006/relationships/image" Target="../media/image47.png"/><Relationship Id="rId13" Type="http://schemas.openxmlformats.org/officeDocument/2006/relationships/image" Target="../media/image49.png"/><Relationship Id="rId12"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43.jpg"/><Relationship Id="rId9" Type="http://schemas.openxmlformats.org/officeDocument/2006/relationships/image" Target="../media/image44.png"/><Relationship Id="rId15" Type="http://schemas.openxmlformats.org/officeDocument/2006/relationships/image" Target="../media/image51.png"/><Relationship Id="rId14" Type="http://schemas.openxmlformats.org/officeDocument/2006/relationships/image" Target="../media/image52.png"/><Relationship Id="rId5" Type="http://schemas.openxmlformats.org/officeDocument/2006/relationships/image" Target="../media/image42.png"/><Relationship Id="rId6" Type="http://schemas.openxmlformats.org/officeDocument/2006/relationships/image" Target="../media/image45.png"/><Relationship Id="rId7" Type="http://schemas.openxmlformats.org/officeDocument/2006/relationships/image" Target="../media/image48.png"/><Relationship Id="rId8"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12.png"/><Relationship Id="rId5"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08.png"/><Relationship Id="rId5" Type="http://schemas.openxmlformats.org/officeDocument/2006/relationships/image" Target="../media/image0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image" Target="../media/image01.png"/><Relationship Id="rId5"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png"/><Relationship Id="rId4" Type="http://schemas.openxmlformats.org/officeDocument/2006/relationships/image" Target="../media/image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6.png"/><Relationship Id="rId4"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8.png"/><Relationship Id="rId4"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905805"/>
            <a:ext cx="8520600" cy="896700"/>
          </a:xfrm>
          <a:prstGeom prst="rect">
            <a:avLst/>
          </a:prstGeom>
        </p:spPr>
        <p:txBody>
          <a:bodyPr anchorCtr="0" anchor="b" bIns="91425" lIns="91425" rIns="91425" tIns="91425">
            <a:noAutofit/>
          </a:bodyPr>
          <a:lstStyle/>
          <a:p>
            <a:pPr lvl="0">
              <a:spcBef>
                <a:spcPts val="0"/>
              </a:spcBef>
              <a:buNone/>
            </a:pPr>
            <a:r>
              <a:rPr lang="en"/>
              <a:t>   </a:t>
            </a:r>
            <a:r>
              <a:rPr lang="en">
                <a:latin typeface="Raleway"/>
                <a:ea typeface="Raleway"/>
                <a:cs typeface="Raleway"/>
                <a:sym typeface="Raleway"/>
              </a:rPr>
              <a:t>LE Analytics</a:t>
            </a:r>
          </a:p>
        </p:txBody>
      </p:sp>
      <p:sp>
        <p:nvSpPr>
          <p:cNvPr id="55" name="Shape 55"/>
          <p:cNvSpPr txBox="1"/>
          <p:nvPr>
            <p:ph idx="1" type="subTitle"/>
          </p:nvPr>
        </p:nvSpPr>
        <p:spPr>
          <a:xfrm>
            <a:off x="311700" y="1839534"/>
            <a:ext cx="8520600" cy="792600"/>
          </a:xfrm>
          <a:prstGeom prst="rect">
            <a:avLst/>
          </a:prstGeom>
        </p:spPr>
        <p:txBody>
          <a:bodyPr anchorCtr="0" anchor="t" bIns="91425" lIns="91425" rIns="91425" tIns="91425">
            <a:noAutofit/>
          </a:bodyPr>
          <a:lstStyle/>
          <a:p>
            <a:pPr lvl="0">
              <a:spcBef>
                <a:spcPts val="0"/>
              </a:spcBef>
              <a:buNone/>
            </a:pPr>
            <a:r>
              <a:rPr lang="en">
                <a:latin typeface="Raleway"/>
                <a:ea typeface="Raleway"/>
                <a:cs typeface="Raleway"/>
                <a:sym typeface="Raleway"/>
              </a:rPr>
              <a:t>A Software Pipeline and Web Platform for the Analysis of Microbial Genomic Data from Adaptive Laboratory Evolution Experiments</a:t>
            </a:r>
          </a:p>
        </p:txBody>
      </p:sp>
      <p:pic>
        <p:nvPicPr>
          <p:cNvPr id="56" name="Shape 56"/>
          <p:cNvPicPr preferRelativeResize="0"/>
          <p:nvPr/>
        </p:nvPicPr>
        <p:blipFill>
          <a:blip r:embed="rId3">
            <a:alphaModFix/>
          </a:blip>
          <a:stretch>
            <a:fillRect/>
          </a:stretch>
        </p:blipFill>
        <p:spPr>
          <a:xfrm>
            <a:off x="2469875" y="1046375"/>
            <a:ext cx="565550" cy="565550"/>
          </a:xfrm>
          <a:prstGeom prst="rect">
            <a:avLst/>
          </a:prstGeom>
          <a:noFill/>
          <a:ln>
            <a:noFill/>
          </a:ln>
        </p:spPr>
      </p:pic>
      <p:sp>
        <p:nvSpPr>
          <p:cNvPr id="57" name="Shape 57"/>
          <p:cNvSpPr txBox="1"/>
          <p:nvPr/>
        </p:nvSpPr>
        <p:spPr>
          <a:xfrm>
            <a:off x="685800" y="3367050"/>
            <a:ext cx="7772400" cy="1199400"/>
          </a:xfrm>
          <a:prstGeom prst="rect">
            <a:avLst/>
          </a:prstGeom>
          <a:noFill/>
          <a:ln>
            <a:noFill/>
          </a:ln>
        </p:spPr>
        <p:txBody>
          <a:bodyPr anchorCtr="0" anchor="t" bIns="91425" lIns="91425" rIns="91425" tIns="91425">
            <a:noAutofit/>
          </a:bodyPr>
          <a:lstStyle/>
          <a:p>
            <a:pPr lvl="0" rtl="0" algn="ctr">
              <a:spcBef>
                <a:spcPts val="0"/>
              </a:spcBef>
              <a:buNone/>
            </a:pPr>
            <a:r>
              <a:rPr lang="en" sz="2100">
                <a:solidFill>
                  <a:srgbClr val="6D7076"/>
                </a:solidFill>
                <a:latin typeface="Raleway"/>
                <a:ea typeface="Raleway"/>
                <a:cs typeface="Raleway"/>
                <a:sym typeface="Raleway"/>
              </a:rPr>
              <a:t>Patrick Phaneuf</a:t>
            </a:r>
          </a:p>
          <a:p>
            <a:pPr lvl="0" rtl="0" algn="ctr">
              <a:spcBef>
                <a:spcPts val="0"/>
              </a:spcBef>
              <a:buClr>
                <a:schemeClr val="dk1"/>
              </a:buClr>
              <a:buSzPct val="68750"/>
              <a:buFont typeface="Arial"/>
              <a:buNone/>
            </a:pPr>
            <a:r>
              <a:rPr lang="en" sz="1600">
                <a:solidFill>
                  <a:srgbClr val="6D7076"/>
                </a:solidFill>
                <a:latin typeface="Raleway"/>
                <a:ea typeface="Raleway"/>
                <a:cs typeface="Raleway"/>
                <a:sym typeface="Raleway"/>
              </a:rPr>
              <a:t>CSE MS Defense</a:t>
            </a:r>
          </a:p>
          <a:p>
            <a:pPr lvl="0" rtl="0" algn="ctr">
              <a:spcBef>
                <a:spcPts val="0"/>
              </a:spcBef>
              <a:buClr>
                <a:schemeClr val="dk1"/>
              </a:buClr>
              <a:buSzPct val="68750"/>
              <a:buFont typeface="Arial"/>
              <a:buNone/>
            </a:pPr>
            <a:r>
              <a:rPr lang="en" sz="1600">
                <a:solidFill>
                  <a:srgbClr val="6D7076"/>
                </a:solidFill>
                <a:latin typeface="Raleway"/>
                <a:ea typeface="Raleway"/>
                <a:cs typeface="Raleway"/>
                <a:sym typeface="Raleway"/>
              </a:rPr>
              <a:t>November 2016</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pic>
        <p:nvPicPr>
          <p:cNvPr id="213" name="Shape 213"/>
          <p:cNvPicPr preferRelativeResize="0"/>
          <p:nvPr/>
        </p:nvPicPr>
        <p:blipFill rotWithShape="1">
          <a:blip r:embed="rId3">
            <a:alphaModFix/>
          </a:blip>
          <a:srcRect b="0" l="1758" r="0" t="0"/>
          <a:stretch/>
        </p:blipFill>
        <p:spPr>
          <a:xfrm>
            <a:off x="4595549" y="3167950"/>
            <a:ext cx="3000899" cy="1848799"/>
          </a:xfrm>
          <a:prstGeom prst="rect">
            <a:avLst/>
          </a:prstGeom>
          <a:noFill/>
          <a:ln>
            <a:noFill/>
          </a:ln>
        </p:spPr>
      </p:pic>
      <p:sp>
        <p:nvSpPr>
          <p:cNvPr id="214" name="Shape 214"/>
          <p:cNvSpPr txBox="1"/>
          <p:nvPr>
            <p:ph type="title"/>
          </p:nvPr>
        </p:nvSpPr>
        <p:spPr>
          <a:xfrm>
            <a:off x="5550" y="640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latin typeface="Raleway"/>
                <a:ea typeface="Raleway"/>
                <a:cs typeface="Raleway"/>
                <a:sym typeface="Raleway"/>
              </a:rPr>
              <a:t>Aim I: Case Studies (Results)</a:t>
            </a:r>
          </a:p>
        </p:txBody>
      </p:sp>
      <p:sp>
        <p:nvSpPr>
          <p:cNvPr id="215" name="Shape 2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16" name="Shape 216"/>
          <p:cNvPicPr preferRelativeResize="0"/>
          <p:nvPr/>
        </p:nvPicPr>
        <p:blipFill>
          <a:blip r:embed="rId4">
            <a:alphaModFix/>
          </a:blip>
          <a:stretch>
            <a:fillRect/>
          </a:stretch>
        </p:blipFill>
        <p:spPr>
          <a:xfrm>
            <a:off x="6132409" y="1201499"/>
            <a:ext cx="3011590" cy="1780090"/>
          </a:xfrm>
          <a:prstGeom prst="rect">
            <a:avLst/>
          </a:prstGeom>
          <a:noFill/>
          <a:ln>
            <a:noFill/>
          </a:ln>
        </p:spPr>
      </p:pic>
      <p:sp>
        <p:nvSpPr>
          <p:cNvPr id="217" name="Shape 217"/>
          <p:cNvSpPr txBox="1"/>
          <p:nvPr/>
        </p:nvSpPr>
        <p:spPr>
          <a:xfrm>
            <a:off x="177600" y="722725"/>
            <a:ext cx="2152200" cy="5370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600" u="sng">
                <a:solidFill>
                  <a:schemeClr val="dk2"/>
                </a:solidFill>
                <a:latin typeface="Raleway"/>
                <a:ea typeface="Raleway"/>
                <a:cs typeface="Raleway"/>
                <a:sym typeface="Raleway"/>
              </a:rPr>
              <a:t>Experiment 1</a:t>
            </a:r>
          </a:p>
        </p:txBody>
      </p:sp>
      <p:sp>
        <p:nvSpPr>
          <p:cNvPr id="218" name="Shape 218"/>
          <p:cNvSpPr txBox="1"/>
          <p:nvPr/>
        </p:nvSpPr>
        <p:spPr>
          <a:xfrm>
            <a:off x="3204575" y="722725"/>
            <a:ext cx="2152200" cy="5370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600" u="sng">
                <a:solidFill>
                  <a:schemeClr val="dk2"/>
                </a:solidFill>
                <a:latin typeface="Raleway"/>
                <a:ea typeface="Raleway"/>
                <a:cs typeface="Raleway"/>
                <a:sym typeface="Raleway"/>
              </a:rPr>
              <a:t>Experiment 2</a:t>
            </a:r>
          </a:p>
        </p:txBody>
      </p:sp>
      <p:pic>
        <p:nvPicPr>
          <p:cNvPr id="219" name="Shape 219"/>
          <p:cNvPicPr preferRelativeResize="0"/>
          <p:nvPr/>
        </p:nvPicPr>
        <p:blipFill>
          <a:blip r:embed="rId5">
            <a:alphaModFix/>
          </a:blip>
          <a:stretch>
            <a:fillRect/>
          </a:stretch>
        </p:blipFill>
        <p:spPr>
          <a:xfrm>
            <a:off x="50039" y="1103174"/>
            <a:ext cx="3086737" cy="1822850"/>
          </a:xfrm>
          <a:prstGeom prst="rect">
            <a:avLst/>
          </a:prstGeom>
          <a:noFill/>
          <a:ln>
            <a:noFill/>
          </a:ln>
        </p:spPr>
      </p:pic>
      <p:pic>
        <p:nvPicPr>
          <p:cNvPr id="220" name="Shape 220"/>
          <p:cNvPicPr preferRelativeResize="0"/>
          <p:nvPr/>
        </p:nvPicPr>
        <p:blipFill>
          <a:blip r:embed="rId6">
            <a:alphaModFix/>
          </a:blip>
          <a:stretch>
            <a:fillRect/>
          </a:stretch>
        </p:blipFill>
        <p:spPr>
          <a:xfrm>
            <a:off x="3120825" y="1132800"/>
            <a:ext cx="3011583" cy="1848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159300" y="140225"/>
            <a:ext cx="8520600" cy="572700"/>
          </a:xfrm>
          <a:prstGeom prst="rect">
            <a:avLst/>
          </a:prstGeom>
        </p:spPr>
        <p:txBody>
          <a:bodyPr anchorCtr="0" anchor="t" bIns="91425" lIns="91425" rIns="91425" tIns="91425">
            <a:noAutofit/>
          </a:bodyPr>
          <a:lstStyle/>
          <a:p>
            <a:pPr lvl="0">
              <a:spcBef>
                <a:spcPts val="0"/>
              </a:spcBef>
              <a:buNone/>
            </a:pPr>
            <a:r>
              <a:rPr lang="en">
                <a:latin typeface="Raleway"/>
                <a:ea typeface="Raleway"/>
                <a:cs typeface="Raleway"/>
                <a:sym typeface="Raleway"/>
              </a:rPr>
              <a:t>Aim 1: Contributions</a:t>
            </a:r>
          </a:p>
        </p:txBody>
      </p:sp>
      <p:sp>
        <p:nvSpPr>
          <p:cNvPr id="226" name="Shape 226"/>
          <p:cNvSpPr txBox="1"/>
          <p:nvPr>
            <p:ph idx="1" type="body"/>
          </p:nvPr>
        </p:nvSpPr>
        <p:spPr>
          <a:xfrm>
            <a:off x="4630650" y="985925"/>
            <a:ext cx="4566600" cy="763500"/>
          </a:xfrm>
          <a:prstGeom prst="rect">
            <a:avLst/>
          </a:prstGeom>
        </p:spPr>
        <p:txBody>
          <a:bodyPr anchorCtr="0" anchor="t" bIns="91425" lIns="91425" rIns="91425" tIns="91425">
            <a:noAutofit/>
          </a:bodyPr>
          <a:lstStyle/>
          <a:p>
            <a:pPr indent="-228600" lvl="0" marL="457200" rtl="0">
              <a:spcBef>
                <a:spcPts val="0"/>
              </a:spcBef>
              <a:buFont typeface="Raleway"/>
            </a:pPr>
            <a:r>
              <a:rPr lang="en">
                <a:latin typeface="Raleway"/>
                <a:ea typeface="Raleway"/>
                <a:cs typeface="Raleway"/>
                <a:sym typeface="Raleway"/>
              </a:rPr>
              <a:t>Improve the quality of information output from the sequencer</a:t>
            </a:r>
          </a:p>
        </p:txBody>
      </p:sp>
      <p:sp>
        <p:nvSpPr>
          <p:cNvPr id="227" name="Shape 2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latin typeface="Raleway"/>
                <a:ea typeface="Raleway"/>
                <a:cs typeface="Raleway"/>
                <a:sym typeface="Raleway"/>
              </a:rPr>
              <a:t>‹#›</a:t>
            </a:fld>
          </a:p>
        </p:txBody>
      </p:sp>
      <p:pic>
        <p:nvPicPr>
          <p:cNvPr id="228" name="Shape 228"/>
          <p:cNvPicPr preferRelativeResize="0"/>
          <p:nvPr/>
        </p:nvPicPr>
        <p:blipFill>
          <a:blip r:embed="rId3">
            <a:alphaModFix/>
          </a:blip>
          <a:stretch>
            <a:fillRect/>
          </a:stretch>
        </p:blipFill>
        <p:spPr>
          <a:xfrm>
            <a:off x="159300" y="977224"/>
            <a:ext cx="4379151" cy="3728275"/>
          </a:xfrm>
          <a:prstGeom prst="rect">
            <a:avLst/>
          </a:prstGeom>
          <a:noFill/>
          <a:ln>
            <a:noFill/>
          </a:ln>
        </p:spPr>
      </p:pic>
      <p:sp>
        <p:nvSpPr>
          <p:cNvPr id="229" name="Shape 229"/>
          <p:cNvSpPr txBox="1"/>
          <p:nvPr>
            <p:ph idx="1" type="body"/>
          </p:nvPr>
        </p:nvSpPr>
        <p:spPr>
          <a:xfrm>
            <a:off x="4630650" y="1972400"/>
            <a:ext cx="4566600" cy="763500"/>
          </a:xfrm>
          <a:prstGeom prst="rect">
            <a:avLst/>
          </a:prstGeom>
        </p:spPr>
        <p:txBody>
          <a:bodyPr anchorCtr="0" anchor="t" bIns="91425" lIns="91425" rIns="91425" tIns="91425">
            <a:noAutofit/>
          </a:bodyPr>
          <a:lstStyle/>
          <a:p>
            <a:pPr indent="-228600" lvl="0" marL="457200" rtl="0">
              <a:spcBef>
                <a:spcPts val="0"/>
              </a:spcBef>
              <a:buFont typeface="Raleway"/>
            </a:pPr>
            <a:r>
              <a:rPr lang="en">
                <a:latin typeface="Raleway"/>
                <a:ea typeface="Raleway"/>
                <a:cs typeface="Raleway"/>
                <a:sym typeface="Raleway"/>
              </a:rPr>
              <a:t>Establish a toolset for generating mutation data.</a:t>
            </a:r>
          </a:p>
        </p:txBody>
      </p:sp>
      <p:sp>
        <p:nvSpPr>
          <p:cNvPr id="230" name="Shape 230"/>
          <p:cNvSpPr txBox="1"/>
          <p:nvPr>
            <p:ph idx="1" type="body"/>
          </p:nvPr>
        </p:nvSpPr>
        <p:spPr>
          <a:xfrm>
            <a:off x="4630650" y="2935375"/>
            <a:ext cx="4566600" cy="763500"/>
          </a:xfrm>
          <a:prstGeom prst="rect">
            <a:avLst/>
          </a:prstGeom>
        </p:spPr>
        <p:txBody>
          <a:bodyPr anchorCtr="0" anchor="t" bIns="91425" lIns="91425" rIns="91425" tIns="91425">
            <a:noAutofit/>
          </a:bodyPr>
          <a:lstStyle/>
          <a:p>
            <a:pPr indent="-228600" lvl="0" marL="457200" rtl="0">
              <a:spcBef>
                <a:spcPts val="0"/>
              </a:spcBef>
              <a:buFont typeface="Raleway"/>
            </a:pPr>
            <a:r>
              <a:rPr lang="en">
                <a:latin typeface="Raleway"/>
                <a:ea typeface="Raleway"/>
                <a:cs typeface="Raleway"/>
                <a:sym typeface="Raleway"/>
              </a:rPr>
              <a:t>Quick feedback for ALE sample preparation processes.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cxnSp>
        <p:nvCxnSpPr>
          <p:cNvPr id="235" name="Shape 235"/>
          <p:cNvCxnSpPr>
            <a:endCxn id="236" idx="0"/>
          </p:cNvCxnSpPr>
          <p:nvPr/>
        </p:nvCxnSpPr>
        <p:spPr>
          <a:xfrm>
            <a:off x="4642500" y="746925"/>
            <a:ext cx="0" cy="3573300"/>
          </a:xfrm>
          <a:prstGeom prst="straightConnector1">
            <a:avLst/>
          </a:prstGeom>
          <a:noFill/>
          <a:ln cap="flat" cmpd="sng" w="38100">
            <a:solidFill>
              <a:schemeClr val="dk2"/>
            </a:solidFill>
            <a:prstDash val="solid"/>
            <a:round/>
            <a:headEnd len="lg" w="lg" type="none"/>
            <a:tailEnd len="lg" w="lg" type="stealth"/>
          </a:ln>
        </p:spPr>
      </p:cxnSp>
      <p:sp>
        <p:nvSpPr>
          <p:cNvPr id="237" name="Shape 2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38" name="Shape 238"/>
          <p:cNvSpPr/>
          <p:nvPr/>
        </p:nvSpPr>
        <p:spPr>
          <a:xfrm>
            <a:off x="1933350" y="907975"/>
            <a:ext cx="5418300" cy="671400"/>
          </a:xfrm>
          <a:prstGeom prst="roundRect">
            <a:avLst>
              <a:gd fmla="val 16667" name="adj"/>
            </a:avLst>
          </a:prstGeom>
          <a:solidFill>
            <a:srgbClr val="FFF2CC"/>
          </a:solidFill>
          <a:ln>
            <a:noFill/>
          </a:ln>
        </p:spPr>
        <p:txBody>
          <a:bodyPr anchorCtr="0" anchor="ctr" bIns="91425" lIns="91425" rIns="91425" tIns="91425">
            <a:noAutofit/>
          </a:bodyPr>
          <a:lstStyle/>
          <a:p>
            <a:pPr lvl="0" rtl="0" algn="ctr">
              <a:spcBef>
                <a:spcPts val="0"/>
              </a:spcBef>
              <a:buNone/>
            </a:pPr>
            <a:r>
              <a:rPr lang="en" sz="1900">
                <a:latin typeface="Open Sans"/>
                <a:ea typeface="Open Sans"/>
                <a:cs typeface="Open Sans"/>
                <a:sym typeface="Open Sans"/>
              </a:rPr>
              <a:t>Global Quality Control</a:t>
            </a:r>
          </a:p>
        </p:txBody>
      </p:sp>
      <p:sp>
        <p:nvSpPr>
          <p:cNvPr id="239" name="Shape 239"/>
          <p:cNvSpPr/>
          <p:nvPr/>
        </p:nvSpPr>
        <p:spPr>
          <a:xfrm>
            <a:off x="1933350" y="3319055"/>
            <a:ext cx="5418300" cy="671400"/>
          </a:xfrm>
          <a:prstGeom prst="roundRect">
            <a:avLst>
              <a:gd fmla="val 16667" name="adj"/>
            </a:avLst>
          </a:prstGeom>
          <a:solidFill>
            <a:srgbClr val="F4CCCC"/>
          </a:solidFill>
          <a:ln>
            <a:noFill/>
          </a:ln>
        </p:spPr>
        <p:txBody>
          <a:bodyPr anchorCtr="0" anchor="ctr" bIns="91425" lIns="91425" rIns="91425" tIns="91425">
            <a:noAutofit/>
          </a:bodyPr>
          <a:lstStyle/>
          <a:p>
            <a:pPr lvl="0" rtl="0" algn="ctr">
              <a:spcBef>
                <a:spcPts val="0"/>
              </a:spcBef>
              <a:buNone/>
            </a:pPr>
            <a:r>
              <a:rPr lang="en" sz="1900">
                <a:solidFill>
                  <a:schemeClr val="dk1"/>
                </a:solidFill>
                <a:latin typeface="Open Sans"/>
                <a:ea typeface="Open Sans"/>
                <a:cs typeface="Open Sans"/>
                <a:sym typeface="Open Sans"/>
              </a:rPr>
              <a:t>Analysis Effort, Consistency and Accuracy</a:t>
            </a:r>
          </a:p>
        </p:txBody>
      </p:sp>
      <p:sp>
        <p:nvSpPr>
          <p:cNvPr id="240" name="Shape 240"/>
          <p:cNvSpPr txBox="1"/>
          <p:nvPr>
            <p:ph idx="1" type="body"/>
          </p:nvPr>
        </p:nvSpPr>
        <p:spPr>
          <a:xfrm>
            <a:off x="2755650" y="151575"/>
            <a:ext cx="3773700" cy="8985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Big Data</a:t>
            </a:r>
          </a:p>
        </p:txBody>
      </p:sp>
      <p:sp>
        <p:nvSpPr>
          <p:cNvPr id="236" name="Shape 236"/>
          <p:cNvSpPr txBox="1"/>
          <p:nvPr>
            <p:ph idx="1" type="body"/>
          </p:nvPr>
        </p:nvSpPr>
        <p:spPr>
          <a:xfrm>
            <a:off x="2755650" y="4320225"/>
            <a:ext cx="3773700" cy="671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Knowledge</a:t>
            </a:r>
          </a:p>
        </p:txBody>
      </p:sp>
      <p:sp>
        <p:nvSpPr>
          <p:cNvPr id="241" name="Shape 241"/>
          <p:cNvSpPr/>
          <p:nvPr/>
        </p:nvSpPr>
        <p:spPr>
          <a:xfrm>
            <a:off x="1933350" y="907975"/>
            <a:ext cx="5418300" cy="671400"/>
          </a:xfrm>
          <a:prstGeom prst="roundRect">
            <a:avLst>
              <a:gd fmla="val 16667" name="adj"/>
            </a:avLst>
          </a:prstGeom>
          <a:solidFill>
            <a:srgbClr val="FFF2CC"/>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Establish a Post-Processing Protocol</a:t>
            </a:r>
          </a:p>
        </p:txBody>
      </p:sp>
      <p:sp>
        <p:nvSpPr>
          <p:cNvPr id="242" name="Shape 242"/>
          <p:cNvSpPr txBox="1"/>
          <p:nvPr/>
        </p:nvSpPr>
        <p:spPr>
          <a:xfrm>
            <a:off x="195250" y="906775"/>
            <a:ext cx="17013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a:t>
            </a:r>
          </a:p>
        </p:txBody>
      </p:sp>
      <p:sp>
        <p:nvSpPr>
          <p:cNvPr id="243" name="Shape 243"/>
          <p:cNvSpPr/>
          <p:nvPr/>
        </p:nvSpPr>
        <p:spPr>
          <a:xfrm>
            <a:off x="1933350" y="1703925"/>
            <a:ext cx="5418300" cy="1477800"/>
          </a:xfrm>
          <a:prstGeom prst="roundRect">
            <a:avLst>
              <a:gd fmla="val 16667" name="adj"/>
            </a:avLst>
          </a:prstGeom>
          <a:solidFill>
            <a:srgbClr val="C9DAF8"/>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   Automate Data Consolidation and Accessible Report Generation</a:t>
            </a:r>
          </a:p>
        </p:txBody>
      </p:sp>
      <p:sp>
        <p:nvSpPr>
          <p:cNvPr id="244" name="Shape 244"/>
          <p:cNvSpPr txBox="1"/>
          <p:nvPr/>
        </p:nvSpPr>
        <p:spPr>
          <a:xfrm>
            <a:off x="396075" y="2100675"/>
            <a:ext cx="15372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II</a:t>
            </a:r>
          </a:p>
        </p:txBody>
      </p:sp>
      <p:sp>
        <p:nvSpPr>
          <p:cNvPr id="245" name="Shape 245"/>
          <p:cNvSpPr/>
          <p:nvPr/>
        </p:nvSpPr>
        <p:spPr>
          <a:xfrm>
            <a:off x="1933350" y="3319055"/>
            <a:ext cx="5418300" cy="671400"/>
          </a:xfrm>
          <a:prstGeom prst="roundRect">
            <a:avLst>
              <a:gd fmla="val 16667" name="adj"/>
            </a:avLst>
          </a:prstGeom>
          <a:solidFill>
            <a:srgbClr val="F4CCCC"/>
          </a:solidFill>
          <a:ln>
            <a:noFill/>
          </a:ln>
        </p:spPr>
        <p:txBody>
          <a:bodyPr anchorCtr="0" anchor="ctr" bIns="91425" lIns="91425" rIns="91425" tIns="91425">
            <a:noAutofit/>
          </a:bodyPr>
          <a:lstStyle/>
          <a:p>
            <a:pPr lvl="0" rtl="0" algn="ctr">
              <a:spcBef>
                <a:spcPts val="0"/>
              </a:spcBef>
              <a:buNone/>
            </a:pPr>
            <a:r>
              <a:rPr lang="en" sz="1900">
                <a:solidFill>
                  <a:schemeClr val="dk1"/>
                </a:solidFill>
                <a:latin typeface="Raleway"/>
                <a:ea typeface="Raleway"/>
                <a:cs typeface="Raleway"/>
                <a:sym typeface="Raleway"/>
              </a:rPr>
              <a:t>Automate Common Analysis</a:t>
            </a:r>
          </a:p>
        </p:txBody>
      </p:sp>
      <p:sp>
        <p:nvSpPr>
          <p:cNvPr id="246" name="Shape 246"/>
          <p:cNvSpPr txBox="1"/>
          <p:nvPr/>
        </p:nvSpPr>
        <p:spPr>
          <a:xfrm>
            <a:off x="195250" y="3317850"/>
            <a:ext cx="17382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III</a:t>
            </a:r>
          </a:p>
        </p:txBody>
      </p:sp>
      <p:sp>
        <p:nvSpPr>
          <p:cNvPr id="247" name="Shape 247"/>
          <p:cNvSpPr/>
          <p:nvPr/>
        </p:nvSpPr>
        <p:spPr>
          <a:xfrm>
            <a:off x="0" y="3179781"/>
            <a:ext cx="8743800" cy="1961700"/>
          </a:xfrm>
          <a:prstGeom prst="rect">
            <a:avLst/>
          </a:prstGeom>
          <a:solidFill>
            <a:srgbClr val="FFFFFF">
              <a:alpha val="73850"/>
            </a:srgbClr>
          </a:solidFill>
          <a:ln>
            <a:noFill/>
          </a:ln>
        </p:spPr>
        <p:txBody>
          <a:bodyPr anchorCtr="0" anchor="ctr" bIns="91425" lIns="91425" rIns="91425" tIns="91425">
            <a:noAutofit/>
          </a:bodyPr>
          <a:lstStyle/>
          <a:p>
            <a:pPr lvl="0">
              <a:spcBef>
                <a:spcPts val="0"/>
              </a:spcBef>
              <a:buNone/>
            </a:pPr>
            <a:r>
              <a:t/>
            </a:r>
            <a:endParaRPr/>
          </a:p>
        </p:txBody>
      </p:sp>
      <p:sp>
        <p:nvSpPr>
          <p:cNvPr id="248" name="Shape 248"/>
          <p:cNvSpPr/>
          <p:nvPr/>
        </p:nvSpPr>
        <p:spPr>
          <a:xfrm>
            <a:off x="0" y="1868"/>
            <a:ext cx="9144000" cy="1704000"/>
          </a:xfrm>
          <a:prstGeom prst="rect">
            <a:avLst/>
          </a:prstGeom>
          <a:solidFill>
            <a:srgbClr val="FFFFFF">
              <a:alpha val="73850"/>
            </a:srgbClr>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p:nvPr/>
        </p:nvSpPr>
        <p:spPr>
          <a:xfrm>
            <a:off x="2608407" y="1031250"/>
            <a:ext cx="4175400" cy="1596600"/>
          </a:xfrm>
          <a:prstGeom prst="roundRect">
            <a:avLst>
              <a:gd fmla="val 16667" name="adj"/>
            </a:avLst>
          </a:prstGeom>
          <a:noFill/>
          <a:ln cap="flat" cmpd="sng" w="19050">
            <a:solidFill>
              <a:srgbClr val="999999"/>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 name="Shape 254"/>
          <p:cNvSpPr txBox="1"/>
          <p:nvPr>
            <p:ph type="title"/>
          </p:nvPr>
        </p:nvSpPr>
        <p:spPr>
          <a:xfrm>
            <a:off x="58525" y="338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II: Motivation and Workflow</a:t>
            </a:r>
          </a:p>
        </p:txBody>
      </p:sp>
      <p:sp>
        <p:nvSpPr>
          <p:cNvPr id="255" name="Shape 25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56" name="Shape 256"/>
          <p:cNvPicPr preferRelativeResize="0"/>
          <p:nvPr/>
        </p:nvPicPr>
        <p:blipFill rotWithShape="1">
          <a:blip r:embed="rId4">
            <a:alphaModFix/>
          </a:blip>
          <a:srcRect b="0" l="0" r="57931" t="0"/>
          <a:stretch/>
        </p:blipFill>
        <p:spPr>
          <a:xfrm>
            <a:off x="411774" y="2796875"/>
            <a:ext cx="2789877" cy="2247523"/>
          </a:xfrm>
          <a:prstGeom prst="rect">
            <a:avLst/>
          </a:prstGeom>
          <a:noFill/>
          <a:ln>
            <a:noFill/>
          </a:ln>
        </p:spPr>
      </p:pic>
      <p:grpSp>
        <p:nvGrpSpPr>
          <p:cNvPr id="257" name="Shape 257"/>
          <p:cNvGrpSpPr/>
          <p:nvPr/>
        </p:nvGrpSpPr>
        <p:grpSpPr>
          <a:xfrm>
            <a:off x="3364617" y="1057192"/>
            <a:ext cx="2392180" cy="1485798"/>
            <a:chOff x="5982800" y="769524"/>
            <a:chExt cx="2762651" cy="1715900"/>
          </a:xfrm>
        </p:grpSpPr>
        <p:pic>
          <p:nvPicPr>
            <p:cNvPr id="258" name="Shape 258"/>
            <p:cNvPicPr preferRelativeResize="0"/>
            <p:nvPr/>
          </p:nvPicPr>
          <p:blipFill rotWithShape="1">
            <a:blip r:embed="rId5">
              <a:alphaModFix/>
            </a:blip>
            <a:srcRect b="54956" l="0" r="53868" t="4815"/>
            <a:stretch/>
          </p:blipFill>
          <p:spPr>
            <a:xfrm>
              <a:off x="5982799" y="769524"/>
              <a:ext cx="2762651" cy="1715900"/>
            </a:xfrm>
            <a:prstGeom prst="rect">
              <a:avLst/>
            </a:prstGeom>
            <a:noFill/>
            <a:ln>
              <a:noFill/>
            </a:ln>
          </p:spPr>
        </p:pic>
        <p:sp>
          <p:nvSpPr>
            <p:cNvPr id="259" name="Shape 259"/>
            <p:cNvSpPr/>
            <p:nvPr/>
          </p:nvSpPr>
          <p:spPr>
            <a:xfrm>
              <a:off x="6005500" y="1919375"/>
              <a:ext cx="881100" cy="1914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sp>
        <p:nvSpPr>
          <p:cNvPr id="260" name="Shape 260"/>
          <p:cNvSpPr txBox="1"/>
          <p:nvPr/>
        </p:nvSpPr>
        <p:spPr>
          <a:xfrm>
            <a:off x="2755176" y="1398884"/>
            <a:ext cx="807300" cy="476699"/>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44000"/>
              <a:buFont typeface="Arial"/>
              <a:buNone/>
            </a:pPr>
            <a:r>
              <a:rPr lang="en" sz="2500">
                <a:solidFill>
                  <a:schemeClr val="dk2"/>
                </a:solidFill>
                <a:latin typeface="Raleway"/>
                <a:ea typeface="Raleway"/>
                <a:cs typeface="Raleway"/>
                <a:sym typeface="Raleway"/>
              </a:rPr>
              <a:t>ALE</a:t>
            </a:r>
          </a:p>
        </p:txBody>
      </p:sp>
      <p:sp>
        <p:nvSpPr>
          <p:cNvPr id="261" name="Shape 261"/>
          <p:cNvSpPr txBox="1"/>
          <p:nvPr/>
        </p:nvSpPr>
        <p:spPr>
          <a:xfrm>
            <a:off x="5845733" y="1478524"/>
            <a:ext cx="1082700" cy="4767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44000"/>
              <a:buFont typeface="Arial"/>
              <a:buNone/>
            </a:pPr>
            <a:r>
              <a:rPr lang="en" sz="2500">
                <a:solidFill>
                  <a:schemeClr val="dk2"/>
                </a:solidFill>
                <a:latin typeface="Raleway"/>
                <a:ea typeface="Raleway"/>
                <a:cs typeface="Raleway"/>
                <a:sym typeface="Raleway"/>
              </a:rPr>
              <a:t>Flask</a:t>
            </a:r>
          </a:p>
        </p:txBody>
      </p:sp>
      <p:sp>
        <p:nvSpPr>
          <p:cNvPr id="262" name="Shape 262"/>
          <p:cNvSpPr/>
          <p:nvPr/>
        </p:nvSpPr>
        <p:spPr>
          <a:xfrm>
            <a:off x="5072011" y="1354875"/>
            <a:ext cx="684900" cy="684900"/>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3" name="Shape 263"/>
          <p:cNvCxnSpPr>
            <a:endCxn id="262" idx="6"/>
          </p:cNvCxnSpPr>
          <p:nvPr/>
        </p:nvCxnSpPr>
        <p:spPr>
          <a:xfrm rot="10800000">
            <a:off x="5756911" y="1697325"/>
            <a:ext cx="175800" cy="44700"/>
          </a:xfrm>
          <a:prstGeom prst="straightConnector1">
            <a:avLst/>
          </a:prstGeom>
          <a:noFill/>
          <a:ln cap="flat" cmpd="sng" w="19050">
            <a:solidFill>
              <a:schemeClr val="dk2"/>
            </a:solidFill>
            <a:prstDash val="solid"/>
            <a:round/>
            <a:headEnd len="lg" w="lg" type="none"/>
            <a:tailEnd len="lg" w="lg" type="stealth"/>
          </a:ln>
        </p:spPr>
      </p:cxnSp>
      <p:sp>
        <p:nvSpPr>
          <p:cNvPr id="264" name="Shape 264"/>
          <p:cNvSpPr txBox="1"/>
          <p:nvPr/>
        </p:nvSpPr>
        <p:spPr>
          <a:xfrm>
            <a:off x="2689195" y="2066289"/>
            <a:ext cx="1198800" cy="4767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44000"/>
              <a:buFont typeface="Arial"/>
              <a:buNone/>
            </a:pPr>
            <a:r>
              <a:rPr lang="en" sz="2500">
                <a:solidFill>
                  <a:schemeClr val="dk2"/>
                </a:solidFill>
                <a:latin typeface="Raleway"/>
                <a:ea typeface="Raleway"/>
                <a:cs typeface="Raleway"/>
                <a:sym typeface="Raleway"/>
              </a:rPr>
              <a:t>Isolate</a:t>
            </a:r>
          </a:p>
        </p:txBody>
      </p:sp>
      <p:sp>
        <p:nvSpPr>
          <p:cNvPr id="265" name="Shape 265"/>
          <p:cNvSpPr/>
          <p:nvPr/>
        </p:nvSpPr>
        <p:spPr>
          <a:xfrm>
            <a:off x="3992856" y="2301443"/>
            <a:ext cx="135600" cy="135600"/>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6" name="Shape 266"/>
          <p:cNvCxnSpPr/>
          <p:nvPr/>
        </p:nvCxnSpPr>
        <p:spPr>
          <a:xfrm>
            <a:off x="3791957" y="2373528"/>
            <a:ext cx="179700" cy="0"/>
          </a:xfrm>
          <a:prstGeom prst="straightConnector1">
            <a:avLst/>
          </a:prstGeom>
          <a:noFill/>
          <a:ln cap="flat" cmpd="sng" w="19050">
            <a:solidFill>
              <a:schemeClr val="dk2"/>
            </a:solidFill>
            <a:prstDash val="solid"/>
            <a:round/>
            <a:headEnd len="lg" w="lg" type="none"/>
            <a:tailEnd len="lg" w="lg" type="stealth"/>
          </a:ln>
        </p:spPr>
      </p:cxnSp>
      <p:sp>
        <p:nvSpPr>
          <p:cNvPr id="267" name="Shape 267"/>
          <p:cNvSpPr txBox="1"/>
          <p:nvPr/>
        </p:nvSpPr>
        <p:spPr>
          <a:xfrm>
            <a:off x="3287349" y="3588562"/>
            <a:ext cx="21363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 (big </a:t>
            </a:r>
            <a:r>
              <a:rPr i="1" lang="en" sz="3000">
                <a:solidFill>
                  <a:schemeClr val="dk2"/>
                </a:solidFill>
                <a:latin typeface="Raleway"/>
                <a:ea typeface="Raleway"/>
                <a:cs typeface="Raleway"/>
                <a:sym typeface="Raleway"/>
              </a:rPr>
              <a:t>n</a:t>
            </a:r>
            <a:r>
              <a:rPr lang="en" sz="3000">
                <a:solidFill>
                  <a:schemeClr val="dk2"/>
                </a:solidFill>
                <a:latin typeface="Raleway"/>
                <a:ea typeface="Raleway"/>
                <a:cs typeface="Raleway"/>
                <a:sym typeface="Raleway"/>
              </a:rPr>
              <a:t>) ⇒</a:t>
            </a:r>
          </a:p>
        </p:txBody>
      </p:sp>
      <p:sp>
        <p:nvSpPr>
          <p:cNvPr id="268" name="Shape 268"/>
          <p:cNvSpPr txBox="1"/>
          <p:nvPr/>
        </p:nvSpPr>
        <p:spPr>
          <a:xfrm>
            <a:off x="5140275" y="3025237"/>
            <a:ext cx="2299800" cy="1792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b="1" lang="en" sz="3000">
                <a:solidFill>
                  <a:schemeClr val="dk2"/>
                </a:solidFill>
                <a:latin typeface="Raleway"/>
                <a:ea typeface="Raleway"/>
                <a:cs typeface="Raleway"/>
                <a:sym typeface="Raleway"/>
              </a:rPr>
              <a:t>Big Data</a:t>
            </a:r>
            <a:r>
              <a:rPr lang="en" sz="3000">
                <a:solidFill>
                  <a:schemeClr val="dk2"/>
                </a:solidFill>
                <a:latin typeface="Raleway"/>
                <a:ea typeface="Raleway"/>
                <a:cs typeface="Raleway"/>
                <a:sym typeface="Raleway"/>
              </a:rPr>
              <a:t> to </a:t>
            </a:r>
            <a:r>
              <a:rPr b="1" lang="en" sz="3000">
                <a:solidFill>
                  <a:schemeClr val="dk2"/>
                </a:solidFill>
                <a:latin typeface="Raleway"/>
                <a:ea typeface="Raleway"/>
                <a:cs typeface="Raleway"/>
                <a:sym typeface="Raleway"/>
              </a:rPr>
              <a:t>Knowledge</a:t>
            </a:r>
            <a:r>
              <a:rPr lang="en" sz="3000">
                <a:solidFill>
                  <a:schemeClr val="dk2"/>
                </a:solidFill>
                <a:latin typeface="Raleway"/>
                <a:ea typeface="Raleway"/>
                <a:cs typeface="Raleway"/>
                <a:sym typeface="Raleway"/>
              </a:rPr>
              <a:t> challenges</a:t>
            </a:r>
          </a:p>
        </p:txBody>
      </p:sp>
      <p:pic>
        <p:nvPicPr>
          <p:cNvPr id="269" name="Shape 269"/>
          <p:cNvPicPr preferRelativeResize="0"/>
          <p:nvPr/>
        </p:nvPicPr>
        <p:blipFill rotWithShape="1">
          <a:blip r:embed="rId4">
            <a:alphaModFix/>
          </a:blip>
          <a:srcRect b="0" l="46631" r="43078" t="0"/>
          <a:stretch/>
        </p:blipFill>
        <p:spPr>
          <a:xfrm>
            <a:off x="4326724" y="2797725"/>
            <a:ext cx="682429" cy="2247523"/>
          </a:xfrm>
          <a:prstGeom prst="rect">
            <a:avLst/>
          </a:prstGeom>
          <a:noFill/>
          <a:ln>
            <a:noFill/>
          </a:ln>
        </p:spPr>
      </p:pic>
      <p:sp>
        <p:nvSpPr>
          <p:cNvPr id="270" name="Shape 270"/>
          <p:cNvSpPr txBox="1"/>
          <p:nvPr/>
        </p:nvSpPr>
        <p:spPr>
          <a:xfrm>
            <a:off x="3272575" y="3464712"/>
            <a:ext cx="1337400" cy="4458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45833"/>
              <a:buFont typeface="Arial"/>
              <a:buNone/>
            </a:pPr>
            <a:r>
              <a:rPr b="1" lang="en" sz="2400">
                <a:solidFill>
                  <a:schemeClr val="dk2"/>
                </a:solidFill>
                <a:latin typeface="Raleway"/>
                <a:ea typeface="Raleway"/>
                <a:cs typeface="Raleway"/>
                <a:sym typeface="Raleway"/>
              </a:rPr>
              <a:t>parse</a:t>
            </a:r>
          </a:p>
        </p:txBody>
      </p:sp>
      <p:sp>
        <p:nvSpPr>
          <p:cNvPr id="271" name="Shape 271"/>
          <p:cNvSpPr txBox="1"/>
          <p:nvPr/>
        </p:nvSpPr>
        <p:spPr>
          <a:xfrm>
            <a:off x="3722625" y="4310725"/>
            <a:ext cx="1965600" cy="4458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2400">
                <a:solidFill>
                  <a:schemeClr val="dk2"/>
                </a:solidFill>
                <a:latin typeface="Raleway"/>
                <a:ea typeface="Raleway"/>
                <a:cs typeface="Raleway"/>
                <a:sym typeface="Raleway"/>
              </a:rPr>
              <a:t>consolidate</a:t>
            </a:r>
          </a:p>
        </p:txBody>
      </p:sp>
      <p:pic>
        <p:nvPicPr>
          <p:cNvPr id="272" name="Shape 272"/>
          <p:cNvPicPr preferRelativeResize="0"/>
          <p:nvPr/>
        </p:nvPicPr>
        <p:blipFill rotWithShape="1">
          <a:blip r:embed="rId4">
            <a:alphaModFix/>
          </a:blip>
          <a:srcRect b="0" l="62819" r="0" t="0"/>
          <a:stretch/>
        </p:blipFill>
        <p:spPr>
          <a:xfrm>
            <a:off x="5996438" y="2797725"/>
            <a:ext cx="2465766" cy="2247523"/>
          </a:xfrm>
          <a:prstGeom prst="rect">
            <a:avLst/>
          </a:prstGeom>
          <a:noFill/>
          <a:ln>
            <a:noFill/>
          </a:ln>
        </p:spPr>
      </p:pic>
      <p:cxnSp>
        <p:nvCxnSpPr>
          <p:cNvPr id="273" name="Shape 273"/>
          <p:cNvCxnSpPr/>
          <p:nvPr/>
        </p:nvCxnSpPr>
        <p:spPr>
          <a:xfrm>
            <a:off x="3232045" y="4002100"/>
            <a:ext cx="999000" cy="0"/>
          </a:xfrm>
          <a:prstGeom prst="straightConnector1">
            <a:avLst/>
          </a:prstGeom>
          <a:noFill/>
          <a:ln cap="flat" cmpd="sng" w="9525">
            <a:solidFill>
              <a:srgbClr val="000000"/>
            </a:solidFill>
            <a:prstDash val="solid"/>
            <a:round/>
            <a:headEnd len="lg" w="lg" type="none"/>
            <a:tailEnd len="lg" w="lg" type="triangle"/>
          </a:ln>
        </p:spPr>
      </p:cxnSp>
      <p:cxnSp>
        <p:nvCxnSpPr>
          <p:cNvPr id="274" name="Shape 274"/>
          <p:cNvCxnSpPr/>
          <p:nvPr/>
        </p:nvCxnSpPr>
        <p:spPr>
          <a:xfrm>
            <a:off x="5056995" y="4002100"/>
            <a:ext cx="759000" cy="0"/>
          </a:xfrm>
          <a:prstGeom prst="straightConnector1">
            <a:avLst/>
          </a:prstGeom>
          <a:noFill/>
          <a:ln cap="flat" cmpd="sng" w="9525">
            <a:solidFill>
              <a:srgbClr val="000000"/>
            </a:solidFill>
            <a:prstDash val="solid"/>
            <a:round/>
            <a:headEnd len="lg" w="lg" type="triangle"/>
            <a:tailEnd len="lg" w="lg" type="triangle"/>
          </a:ln>
        </p:spPr>
      </p:cxnSp>
      <p:sp>
        <p:nvSpPr>
          <p:cNvPr id="275" name="Shape 275"/>
          <p:cNvSpPr txBox="1"/>
          <p:nvPr/>
        </p:nvSpPr>
        <p:spPr>
          <a:xfrm>
            <a:off x="5748775" y="2608975"/>
            <a:ext cx="2351100" cy="7650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rgbClr val="000000"/>
              </a:buClr>
              <a:buSzPct val="45833"/>
              <a:buFont typeface="Arial"/>
              <a:buNone/>
            </a:pPr>
            <a:r>
              <a:rPr b="1" lang="en" sz="2400">
                <a:solidFill>
                  <a:schemeClr val="dk2"/>
                </a:solidFill>
                <a:latin typeface="Raleway"/>
                <a:ea typeface="Raleway"/>
                <a:cs typeface="Raleway"/>
                <a:sym typeface="Raleway"/>
              </a:rPr>
              <a:t>auto-generate</a:t>
            </a:r>
            <a:br>
              <a:rPr b="1" lang="en" sz="2400">
                <a:solidFill>
                  <a:schemeClr val="dk2"/>
                </a:solidFill>
                <a:latin typeface="Raleway"/>
                <a:ea typeface="Raleway"/>
                <a:cs typeface="Raleway"/>
                <a:sym typeface="Raleway"/>
              </a:rPr>
            </a:br>
            <a:r>
              <a:rPr b="1" lang="en" sz="2400">
                <a:solidFill>
                  <a:schemeClr val="dk2"/>
                </a:solidFill>
                <a:latin typeface="Raleway"/>
                <a:ea typeface="Raleway"/>
                <a:cs typeface="Raleway"/>
                <a:sym typeface="Raleway"/>
              </a:rPr>
              <a:t>reports</a:t>
            </a:r>
          </a:p>
        </p:txBody>
      </p:sp>
      <p:sp>
        <p:nvSpPr>
          <p:cNvPr id="276" name="Shape 276"/>
          <p:cNvSpPr txBox="1"/>
          <p:nvPr/>
        </p:nvSpPr>
        <p:spPr>
          <a:xfrm>
            <a:off x="3380050" y="577225"/>
            <a:ext cx="2542800" cy="5727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44000"/>
              <a:buFont typeface="Arial"/>
              <a:buNone/>
            </a:pPr>
            <a:r>
              <a:rPr lang="en" sz="2500">
                <a:solidFill>
                  <a:schemeClr val="dk2"/>
                </a:solidFill>
                <a:latin typeface="Raleway"/>
                <a:ea typeface="Raleway"/>
                <a:cs typeface="Raleway"/>
                <a:sym typeface="Raleway"/>
              </a:rPr>
              <a:t>ALE Experiment</a:t>
            </a:r>
          </a:p>
        </p:txBody>
      </p:sp>
      <p:cxnSp>
        <p:nvCxnSpPr>
          <p:cNvPr id="277" name="Shape 277"/>
          <p:cNvCxnSpPr>
            <a:stCxn id="264" idx="1"/>
          </p:cNvCxnSpPr>
          <p:nvPr/>
        </p:nvCxnSpPr>
        <p:spPr>
          <a:xfrm rot="10800000">
            <a:off x="993895" y="2304639"/>
            <a:ext cx="1695300" cy="0"/>
          </a:xfrm>
          <a:prstGeom prst="straightConnector1">
            <a:avLst/>
          </a:prstGeom>
          <a:noFill/>
          <a:ln cap="flat" cmpd="sng" w="19050">
            <a:solidFill>
              <a:schemeClr val="dk2"/>
            </a:solidFill>
            <a:prstDash val="solid"/>
            <a:round/>
            <a:headEnd len="lg" w="lg" type="none"/>
            <a:tailEnd len="lg" w="lg" type="none"/>
          </a:ln>
        </p:spPr>
      </p:cxnSp>
      <p:cxnSp>
        <p:nvCxnSpPr>
          <p:cNvPr id="278" name="Shape 278"/>
          <p:cNvCxnSpPr/>
          <p:nvPr/>
        </p:nvCxnSpPr>
        <p:spPr>
          <a:xfrm>
            <a:off x="1004675" y="2293275"/>
            <a:ext cx="0" cy="977400"/>
          </a:xfrm>
          <a:prstGeom prst="straightConnector1">
            <a:avLst/>
          </a:prstGeom>
          <a:noFill/>
          <a:ln cap="flat" cmpd="sng" w="19050">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8"/>
                                        </p:tgtEl>
                                      </p:cBhvr>
                                    </p:animEffect>
                                    <p:set>
                                      <p:cBhvr>
                                        <p:cTn dur="1" fill="hold">
                                          <p:stCondLst>
                                            <p:cond delay="1000"/>
                                          </p:stCondLst>
                                        </p:cTn>
                                        <p:tgtEl>
                                          <p:spTgt spid="2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67"/>
                                        </p:tgtEl>
                                      </p:cBhvr>
                                    </p:animEffect>
                                    <p:set>
                                      <p:cBhvr>
                                        <p:cTn dur="1" fill="hold">
                                          <p:stCondLst>
                                            <p:cond delay="1000"/>
                                          </p:stCondLst>
                                        </p:cTn>
                                        <p:tgtEl>
                                          <p:spTgt spid="26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6900" y="-1217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II: ALE Analytics Web Platform (Results)</a:t>
            </a:r>
          </a:p>
        </p:txBody>
      </p:sp>
      <p:sp>
        <p:nvSpPr>
          <p:cNvPr id="284" name="Shape 28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85" name="Shape 285"/>
          <p:cNvPicPr preferRelativeResize="0"/>
          <p:nvPr/>
        </p:nvPicPr>
        <p:blipFill>
          <a:blip r:embed="rId3">
            <a:alphaModFix/>
          </a:blip>
          <a:stretch>
            <a:fillRect/>
          </a:stretch>
        </p:blipFill>
        <p:spPr>
          <a:xfrm>
            <a:off x="282575" y="481100"/>
            <a:ext cx="8291899" cy="4575725"/>
          </a:xfrm>
          <a:prstGeom prst="rect">
            <a:avLst/>
          </a:prstGeom>
          <a:noFill/>
          <a:ln>
            <a:noFill/>
          </a:ln>
        </p:spPr>
      </p:pic>
      <p:sp>
        <p:nvSpPr>
          <p:cNvPr id="286" name="Shape 286"/>
          <p:cNvSpPr/>
          <p:nvPr/>
        </p:nvSpPr>
        <p:spPr>
          <a:xfrm>
            <a:off x="282525" y="442722"/>
            <a:ext cx="8292000" cy="4614900"/>
          </a:xfrm>
          <a:prstGeom prst="rect">
            <a:avLst/>
          </a:prstGeom>
          <a:solidFill>
            <a:srgbClr val="FFFFFF">
              <a:alpha val="68460"/>
            </a:srgbClr>
          </a:solidFill>
          <a:ln>
            <a:noFill/>
          </a:ln>
        </p:spPr>
        <p:txBody>
          <a:bodyPr anchorCtr="0" anchor="ctr" bIns="91425" lIns="91425" rIns="91425" tIns="91425">
            <a:noAutofit/>
          </a:bodyPr>
          <a:lstStyle/>
          <a:p>
            <a:pPr lvl="0">
              <a:spcBef>
                <a:spcPts val="0"/>
              </a:spcBef>
              <a:buNone/>
            </a:pPr>
            <a:r>
              <a:t/>
            </a:r>
            <a:endParaRPr/>
          </a:p>
        </p:txBody>
      </p:sp>
      <p:pic>
        <p:nvPicPr>
          <p:cNvPr id="287" name="Shape 287"/>
          <p:cNvPicPr preferRelativeResize="0"/>
          <p:nvPr/>
        </p:nvPicPr>
        <p:blipFill>
          <a:blip r:embed="rId4">
            <a:alphaModFix/>
          </a:blip>
          <a:stretch>
            <a:fillRect/>
          </a:stretch>
        </p:blipFill>
        <p:spPr>
          <a:xfrm>
            <a:off x="3231149" y="1280375"/>
            <a:ext cx="3553551" cy="2208950"/>
          </a:xfrm>
          <a:prstGeom prst="rect">
            <a:avLst/>
          </a:prstGeom>
          <a:noFill/>
          <a:ln cap="flat" cmpd="sng" w="9525">
            <a:solidFill>
              <a:srgbClr val="999999"/>
            </a:solidFill>
            <a:prstDash val="solid"/>
            <a:round/>
            <a:headEnd len="med" w="med" type="none"/>
            <a:tailEnd len="med" w="med" type="none"/>
          </a:ln>
        </p:spPr>
      </p:pic>
      <p:cxnSp>
        <p:nvCxnSpPr>
          <p:cNvPr id="288" name="Shape 288"/>
          <p:cNvCxnSpPr/>
          <p:nvPr/>
        </p:nvCxnSpPr>
        <p:spPr>
          <a:xfrm>
            <a:off x="2180325" y="3016850"/>
            <a:ext cx="1041300" cy="471600"/>
          </a:xfrm>
          <a:prstGeom prst="straightConnector1">
            <a:avLst/>
          </a:prstGeom>
          <a:noFill/>
          <a:ln cap="flat" cmpd="sng" w="9525">
            <a:solidFill>
              <a:srgbClr val="999999"/>
            </a:solidFill>
            <a:prstDash val="lgDash"/>
            <a:round/>
            <a:headEnd len="lg" w="lg" type="none"/>
            <a:tailEnd len="lg" w="lg" type="none"/>
          </a:ln>
        </p:spPr>
      </p:cxnSp>
      <p:cxnSp>
        <p:nvCxnSpPr>
          <p:cNvPr id="289" name="Shape 289"/>
          <p:cNvCxnSpPr/>
          <p:nvPr/>
        </p:nvCxnSpPr>
        <p:spPr>
          <a:xfrm flipH="1" rot="10800000">
            <a:off x="2175319" y="1281675"/>
            <a:ext cx="1036800" cy="275700"/>
          </a:xfrm>
          <a:prstGeom prst="straightConnector1">
            <a:avLst/>
          </a:prstGeom>
          <a:noFill/>
          <a:ln cap="flat" cmpd="sng" w="9525">
            <a:solidFill>
              <a:srgbClr val="999999"/>
            </a:solidFill>
            <a:prstDash val="lgDash"/>
            <a:round/>
            <a:headEnd len="lg" w="lg" type="none"/>
            <a:tailEnd len="lg" w="lg" type="none"/>
          </a:ln>
        </p:spPr>
      </p:cxnSp>
      <p:pic>
        <p:nvPicPr>
          <p:cNvPr id="290" name="Shape 290" title="Chart"/>
          <p:cNvPicPr preferRelativeResize="0"/>
          <p:nvPr/>
        </p:nvPicPr>
        <p:blipFill>
          <a:blip r:embed="rId5">
            <a:alphaModFix/>
          </a:blip>
          <a:stretch>
            <a:fillRect/>
          </a:stretch>
        </p:blipFill>
        <p:spPr>
          <a:xfrm>
            <a:off x="3318129" y="1340034"/>
            <a:ext cx="2257425" cy="2650331"/>
          </a:xfrm>
          <a:prstGeom prst="rect">
            <a:avLst/>
          </a:prstGeom>
          <a:noFill/>
          <a:ln cap="flat" cmpd="sng" w="9525">
            <a:solidFill>
              <a:srgbClr val="B7B7B7"/>
            </a:solidFill>
            <a:prstDash val="solid"/>
            <a:round/>
            <a:headEnd len="med" w="med" type="none"/>
            <a:tailEnd len="med" w="med" type="none"/>
          </a:ln>
        </p:spPr>
      </p:pic>
      <p:pic>
        <p:nvPicPr>
          <p:cNvPr id="291" name="Shape 291" title="Chart"/>
          <p:cNvPicPr preferRelativeResize="0"/>
          <p:nvPr/>
        </p:nvPicPr>
        <p:blipFill rotWithShape="1">
          <a:blip r:embed="rId6">
            <a:alphaModFix/>
          </a:blip>
          <a:srcRect b="0" l="17805" r="19388" t="0"/>
          <a:stretch/>
        </p:blipFill>
        <p:spPr>
          <a:xfrm>
            <a:off x="418276" y="1340025"/>
            <a:ext cx="2692024" cy="2650349"/>
          </a:xfrm>
          <a:prstGeom prst="rect">
            <a:avLst/>
          </a:prstGeom>
          <a:noFill/>
          <a:ln cap="flat" cmpd="sng" w="9525">
            <a:solidFill>
              <a:srgbClr val="B7B7B7"/>
            </a:solidFill>
            <a:prstDash val="solid"/>
            <a:round/>
            <a:headEnd len="med" w="med" type="none"/>
            <a:tailEnd len="med" w="med" type="none"/>
          </a:ln>
        </p:spPr>
      </p:pic>
      <p:pic>
        <p:nvPicPr>
          <p:cNvPr id="292" name="Shape 292" title="Chart"/>
          <p:cNvPicPr preferRelativeResize="0"/>
          <p:nvPr/>
        </p:nvPicPr>
        <p:blipFill rotWithShape="1">
          <a:blip r:embed="rId7">
            <a:alphaModFix/>
          </a:blip>
          <a:srcRect b="0" l="17095" r="20097" t="0"/>
          <a:stretch/>
        </p:blipFill>
        <p:spPr>
          <a:xfrm>
            <a:off x="5807475" y="1340025"/>
            <a:ext cx="2692024" cy="2650349"/>
          </a:xfrm>
          <a:prstGeom prst="rect">
            <a:avLst/>
          </a:prstGeom>
          <a:noFill/>
          <a:ln cap="flat" cmpd="sng" w="9525">
            <a:solidFill>
              <a:srgbClr val="B7B7B7"/>
            </a:solidFill>
            <a:prstDash val="solid"/>
            <a:round/>
            <a:headEnd len="med" w="med" type="none"/>
            <a:tailEnd len="med" w="med"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7"/>
                                        </p:tgtEl>
                                      </p:cBhvr>
                                    </p:animEffect>
                                    <p:set>
                                      <p:cBhvr>
                                        <p:cTn dur="1" fill="hold">
                                          <p:stCondLst>
                                            <p:cond delay="1000"/>
                                          </p:stCondLst>
                                        </p:cTn>
                                        <p:tgtEl>
                                          <p:spTgt spid="2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9"/>
                                        </p:tgtEl>
                                      </p:cBhvr>
                                    </p:animEffect>
                                    <p:set>
                                      <p:cBhvr>
                                        <p:cTn dur="1" fill="hold">
                                          <p:stCondLst>
                                            <p:cond delay="1000"/>
                                          </p:stCondLst>
                                        </p:cTn>
                                        <p:tgtEl>
                                          <p:spTgt spid="28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88"/>
                                        </p:tgtEl>
                                      </p:cBhvr>
                                    </p:animEffect>
                                    <p:set>
                                      <p:cBhvr>
                                        <p:cTn dur="1" fill="hold">
                                          <p:stCondLst>
                                            <p:cond delay="1000"/>
                                          </p:stCondLst>
                                        </p:cTn>
                                        <p:tgtEl>
                                          <p:spTgt spid="2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139637" y="142600"/>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latin typeface="Raleway"/>
                <a:ea typeface="Raleway"/>
                <a:cs typeface="Raleway"/>
                <a:sym typeface="Raleway"/>
              </a:rPr>
              <a:t>Aim II: ALE Analytics Web Platform (Results)</a:t>
            </a:r>
          </a:p>
        </p:txBody>
      </p:sp>
      <p:sp>
        <p:nvSpPr>
          <p:cNvPr id="298" name="Shape 29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299" name="Shape 299"/>
          <p:cNvPicPr preferRelativeResize="0"/>
          <p:nvPr/>
        </p:nvPicPr>
        <p:blipFill>
          <a:blip r:embed="rId3">
            <a:alphaModFix/>
          </a:blip>
          <a:stretch>
            <a:fillRect/>
          </a:stretch>
        </p:blipFill>
        <p:spPr>
          <a:xfrm>
            <a:off x="222156" y="869443"/>
            <a:ext cx="3425345" cy="2208064"/>
          </a:xfrm>
          <a:prstGeom prst="rect">
            <a:avLst/>
          </a:prstGeom>
          <a:noFill/>
          <a:ln>
            <a:noFill/>
          </a:ln>
        </p:spPr>
      </p:pic>
      <p:sp>
        <p:nvSpPr>
          <p:cNvPr id="300" name="Shape 300"/>
          <p:cNvSpPr/>
          <p:nvPr/>
        </p:nvSpPr>
        <p:spPr>
          <a:xfrm>
            <a:off x="802076" y="1234154"/>
            <a:ext cx="2789100" cy="1821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301" name="Shape 301"/>
          <p:cNvPicPr preferRelativeResize="0"/>
          <p:nvPr/>
        </p:nvPicPr>
        <p:blipFill>
          <a:blip r:embed="rId4">
            <a:alphaModFix/>
          </a:blip>
          <a:stretch>
            <a:fillRect/>
          </a:stretch>
        </p:blipFill>
        <p:spPr>
          <a:xfrm>
            <a:off x="785497" y="1372348"/>
            <a:ext cx="2804086" cy="907928"/>
          </a:xfrm>
          <a:prstGeom prst="rect">
            <a:avLst/>
          </a:prstGeom>
          <a:noFill/>
          <a:ln>
            <a:noFill/>
          </a:ln>
        </p:spPr>
      </p:pic>
      <p:sp>
        <p:nvSpPr>
          <p:cNvPr id="302" name="Shape 302"/>
          <p:cNvSpPr/>
          <p:nvPr/>
        </p:nvSpPr>
        <p:spPr>
          <a:xfrm>
            <a:off x="821121" y="1063795"/>
            <a:ext cx="1846800" cy="119700"/>
          </a:xfrm>
          <a:prstGeom prst="rect">
            <a:avLst/>
          </a:prstGeom>
          <a:solidFill>
            <a:srgbClr val="FFFFFF"/>
          </a:solidFill>
          <a:ln>
            <a:noFill/>
          </a:ln>
        </p:spPr>
        <p:txBody>
          <a:bodyPr anchorCtr="0" anchor="ctr" bIns="91425" lIns="91425" rIns="91425" tIns="91425">
            <a:noAutofit/>
          </a:bodyPr>
          <a:lstStyle/>
          <a:p>
            <a:pPr lvl="0" rtl="0">
              <a:spcBef>
                <a:spcPts val="0"/>
              </a:spcBef>
              <a:buNone/>
            </a:pPr>
            <a:r>
              <a:rPr b="1" lang="en" sz="1100"/>
              <a:t>GLU </a:t>
            </a:r>
            <a:r>
              <a:rPr lang="en" sz="1100"/>
              <a:t>Mutations</a:t>
            </a:r>
          </a:p>
        </p:txBody>
      </p:sp>
      <p:sp>
        <p:nvSpPr>
          <p:cNvPr id="303" name="Shape 303"/>
          <p:cNvSpPr/>
          <p:nvPr/>
        </p:nvSpPr>
        <p:spPr>
          <a:xfrm>
            <a:off x="175549" y="840600"/>
            <a:ext cx="3518400" cy="2307600"/>
          </a:xfrm>
          <a:prstGeom prst="rect">
            <a:avLst/>
          </a:prstGeom>
          <a:solidFill>
            <a:srgbClr val="FFFFFF">
              <a:alpha val="35380"/>
            </a:srgbClr>
          </a:solidFill>
          <a:ln>
            <a:noFill/>
          </a:ln>
        </p:spPr>
        <p:txBody>
          <a:bodyPr anchorCtr="0" anchor="ctr" bIns="91425" lIns="91425" rIns="91425" tIns="91425">
            <a:noAutofit/>
          </a:bodyPr>
          <a:lstStyle/>
          <a:p>
            <a:pPr lvl="0">
              <a:spcBef>
                <a:spcPts val="0"/>
              </a:spcBef>
              <a:buNone/>
            </a:pPr>
            <a:r>
              <a:t/>
            </a:r>
            <a:endParaRPr/>
          </a:p>
        </p:txBody>
      </p:sp>
      <p:pic>
        <p:nvPicPr>
          <p:cNvPr id="304" name="Shape 304"/>
          <p:cNvPicPr preferRelativeResize="0"/>
          <p:nvPr/>
        </p:nvPicPr>
        <p:blipFill>
          <a:blip r:embed="rId4">
            <a:alphaModFix/>
          </a:blip>
          <a:stretch>
            <a:fillRect/>
          </a:stretch>
        </p:blipFill>
        <p:spPr>
          <a:xfrm>
            <a:off x="2427152" y="1991062"/>
            <a:ext cx="6326899" cy="2013574"/>
          </a:xfrm>
          <a:prstGeom prst="rect">
            <a:avLst/>
          </a:prstGeom>
          <a:noFill/>
          <a:ln cap="flat" cmpd="sng" w="9525">
            <a:solidFill>
              <a:srgbClr val="999999"/>
            </a:solidFill>
            <a:prstDash val="solid"/>
            <a:round/>
            <a:headEnd len="med" w="med" type="none"/>
            <a:tailEnd len="med" w="med" type="none"/>
          </a:ln>
        </p:spPr>
      </p:pic>
      <p:cxnSp>
        <p:nvCxnSpPr>
          <p:cNvPr id="305" name="Shape 305"/>
          <p:cNvCxnSpPr/>
          <p:nvPr/>
        </p:nvCxnSpPr>
        <p:spPr>
          <a:xfrm>
            <a:off x="814025" y="2266500"/>
            <a:ext cx="1596000" cy="1739700"/>
          </a:xfrm>
          <a:prstGeom prst="straightConnector1">
            <a:avLst/>
          </a:prstGeom>
          <a:noFill/>
          <a:ln cap="flat" cmpd="sng" w="9525">
            <a:solidFill>
              <a:srgbClr val="999999"/>
            </a:solidFill>
            <a:prstDash val="lgDash"/>
            <a:round/>
            <a:headEnd len="lg" w="lg" type="none"/>
            <a:tailEnd len="lg" w="lg" type="none"/>
          </a:ln>
        </p:spPr>
      </p:cxnSp>
      <p:cxnSp>
        <p:nvCxnSpPr>
          <p:cNvPr id="306" name="Shape 306"/>
          <p:cNvCxnSpPr/>
          <p:nvPr/>
        </p:nvCxnSpPr>
        <p:spPr>
          <a:xfrm>
            <a:off x="822000" y="1392625"/>
            <a:ext cx="1604100" cy="602400"/>
          </a:xfrm>
          <a:prstGeom prst="straightConnector1">
            <a:avLst/>
          </a:prstGeom>
          <a:noFill/>
          <a:ln cap="flat" cmpd="sng" w="9525">
            <a:solidFill>
              <a:srgbClr val="999999"/>
            </a:solidFill>
            <a:prstDash val="lgDash"/>
            <a:round/>
            <a:headEnd len="lg" w="lg" type="none"/>
            <a:tailEnd len="lg" w="lg" type="none"/>
          </a:ln>
        </p:spPr>
      </p:cxnSp>
      <p:cxnSp>
        <p:nvCxnSpPr>
          <p:cNvPr id="307" name="Shape 307"/>
          <p:cNvCxnSpPr/>
          <p:nvPr/>
        </p:nvCxnSpPr>
        <p:spPr>
          <a:xfrm>
            <a:off x="3532200" y="1372350"/>
            <a:ext cx="5222400" cy="610800"/>
          </a:xfrm>
          <a:prstGeom prst="straightConnector1">
            <a:avLst/>
          </a:prstGeom>
          <a:noFill/>
          <a:ln cap="flat" cmpd="sng" w="9525">
            <a:solidFill>
              <a:srgbClr val="999999"/>
            </a:solidFill>
            <a:prstDash val="lgDash"/>
            <a:round/>
            <a:headEnd len="lg" w="lg" type="none"/>
            <a:tailEnd len="lg" w="lg" type="none"/>
          </a:ln>
        </p:spPr>
      </p:cxnSp>
      <p:sp>
        <p:nvSpPr>
          <p:cNvPr id="308" name="Shape 308"/>
          <p:cNvSpPr txBox="1"/>
          <p:nvPr/>
        </p:nvSpPr>
        <p:spPr>
          <a:xfrm>
            <a:off x="3065627" y="1340408"/>
            <a:ext cx="4755300" cy="550500"/>
          </a:xfrm>
          <a:prstGeom prst="rect">
            <a:avLst/>
          </a:prstGeom>
          <a:solidFill>
            <a:srgbClr val="FFFFFF">
              <a:alpha val="73850"/>
            </a:srgbClr>
          </a:solid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u="sng">
                <a:solidFill>
                  <a:schemeClr val="dk2"/>
                </a:solidFill>
                <a:latin typeface="Raleway"/>
                <a:ea typeface="Raleway"/>
                <a:cs typeface="Raleway"/>
                <a:sym typeface="Raleway"/>
              </a:rPr>
              <a:t>Mutation Lineage Reports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159300" y="1402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latin typeface="Raleway"/>
                <a:ea typeface="Raleway"/>
                <a:cs typeface="Raleway"/>
                <a:sym typeface="Raleway"/>
              </a:rPr>
              <a:t>Aim II: ALE Analytics Web Platform (Results)</a:t>
            </a:r>
          </a:p>
        </p:txBody>
      </p:sp>
      <p:sp>
        <p:nvSpPr>
          <p:cNvPr id="314" name="Shape 3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15" name="Shape 315"/>
          <p:cNvSpPr txBox="1"/>
          <p:nvPr>
            <p:ph idx="1" type="body"/>
          </p:nvPr>
        </p:nvSpPr>
        <p:spPr>
          <a:xfrm>
            <a:off x="-52400" y="681325"/>
            <a:ext cx="5076000" cy="448200"/>
          </a:xfrm>
          <a:prstGeom prst="rect">
            <a:avLst/>
          </a:prstGeom>
        </p:spPr>
        <p:txBody>
          <a:bodyPr anchorCtr="0" anchor="t" bIns="91425" lIns="91425" rIns="91425" tIns="91425">
            <a:noAutofit/>
          </a:bodyPr>
          <a:lstStyle/>
          <a:p>
            <a:pPr indent="-304800" lvl="0" marL="457200" rtl="0">
              <a:lnSpc>
                <a:spcPct val="150000"/>
              </a:lnSpc>
              <a:spcBef>
                <a:spcPts val="0"/>
              </a:spcBef>
              <a:buSzPct val="66666"/>
              <a:buFont typeface="Raleway"/>
            </a:pPr>
            <a:r>
              <a:rPr lang="en">
                <a:latin typeface="Raleway"/>
                <a:ea typeface="Raleway"/>
                <a:cs typeface="Raleway"/>
                <a:sym typeface="Raleway"/>
              </a:rPr>
              <a:t>Gene mutation frequencies</a:t>
            </a:r>
          </a:p>
        </p:txBody>
      </p:sp>
      <p:pic>
        <p:nvPicPr>
          <p:cNvPr id="316" name="Shape 316"/>
          <p:cNvPicPr preferRelativeResize="0"/>
          <p:nvPr/>
        </p:nvPicPr>
        <p:blipFill rotWithShape="1">
          <a:blip r:embed="rId3">
            <a:alphaModFix/>
          </a:blip>
          <a:srcRect b="4448" l="1697" r="4007" t="8162"/>
          <a:stretch/>
        </p:blipFill>
        <p:spPr>
          <a:xfrm>
            <a:off x="4903474" y="1332050"/>
            <a:ext cx="2927849" cy="2740974"/>
          </a:xfrm>
          <a:prstGeom prst="rect">
            <a:avLst/>
          </a:prstGeom>
          <a:noFill/>
          <a:ln cap="flat" cmpd="sng" w="9525">
            <a:solidFill>
              <a:srgbClr val="B7B7B7"/>
            </a:solidFill>
            <a:prstDash val="solid"/>
            <a:round/>
            <a:headEnd len="med" w="med" type="none"/>
            <a:tailEnd len="med" w="med" type="none"/>
          </a:ln>
        </p:spPr>
      </p:pic>
      <p:pic>
        <p:nvPicPr>
          <p:cNvPr id="317" name="Shape 317"/>
          <p:cNvPicPr preferRelativeResize="0"/>
          <p:nvPr/>
        </p:nvPicPr>
        <p:blipFill rotWithShape="1">
          <a:blip r:embed="rId4">
            <a:alphaModFix/>
          </a:blip>
          <a:srcRect b="2075" l="0" r="54468" t="0"/>
          <a:stretch/>
        </p:blipFill>
        <p:spPr>
          <a:xfrm>
            <a:off x="4944274" y="1271074"/>
            <a:ext cx="3800999" cy="2545299"/>
          </a:xfrm>
          <a:prstGeom prst="rect">
            <a:avLst/>
          </a:prstGeom>
          <a:noFill/>
          <a:ln cap="flat" cmpd="sng" w="9525">
            <a:solidFill>
              <a:srgbClr val="B7B7B7"/>
            </a:solidFill>
            <a:prstDash val="solid"/>
            <a:round/>
            <a:headEnd len="med" w="med" type="none"/>
            <a:tailEnd len="med" w="med" type="none"/>
          </a:ln>
        </p:spPr>
      </p:pic>
      <p:sp>
        <p:nvSpPr>
          <p:cNvPr id="318" name="Shape 318"/>
          <p:cNvSpPr txBox="1"/>
          <p:nvPr>
            <p:ph idx="1" type="body"/>
          </p:nvPr>
        </p:nvSpPr>
        <p:spPr>
          <a:xfrm>
            <a:off x="-52400" y="1443325"/>
            <a:ext cx="5076000" cy="448200"/>
          </a:xfrm>
          <a:prstGeom prst="rect">
            <a:avLst/>
          </a:prstGeom>
        </p:spPr>
        <p:txBody>
          <a:bodyPr anchorCtr="0" anchor="t" bIns="91425" lIns="91425" rIns="91425" tIns="91425">
            <a:noAutofit/>
          </a:bodyPr>
          <a:lstStyle/>
          <a:p>
            <a:pPr indent="-304800" lvl="0" marL="457200" rtl="0">
              <a:lnSpc>
                <a:spcPct val="150000"/>
              </a:lnSpc>
              <a:spcBef>
                <a:spcPts val="0"/>
              </a:spcBef>
              <a:buSzPct val="66666"/>
              <a:buFont typeface="Raleway"/>
            </a:pPr>
            <a:r>
              <a:rPr lang="en">
                <a:latin typeface="Raleway"/>
                <a:ea typeface="Raleway"/>
                <a:cs typeface="Raleway"/>
                <a:sym typeface="Raleway"/>
              </a:rPr>
              <a:t>Mutation search</a:t>
            </a:r>
          </a:p>
        </p:txBody>
      </p:sp>
      <p:sp>
        <p:nvSpPr>
          <p:cNvPr id="319" name="Shape 319"/>
          <p:cNvSpPr txBox="1"/>
          <p:nvPr>
            <p:ph idx="1" type="body"/>
          </p:nvPr>
        </p:nvSpPr>
        <p:spPr>
          <a:xfrm>
            <a:off x="-52400" y="1824325"/>
            <a:ext cx="5076000" cy="448200"/>
          </a:xfrm>
          <a:prstGeom prst="rect">
            <a:avLst/>
          </a:prstGeom>
        </p:spPr>
        <p:txBody>
          <a:bodyPr anchorCtr="0" anchor="t" bIns="91425" lIns="91425" rIns="91425" tIns="91425">
            <a:noAutofit/>
          </a:bodyPr>
          <a:lstStyle/>
          <a:p>
            <a:pPr indent="-304800" lvl="0" marL="457200" rtl="0">
              <a:lnSpc>
                <a:spcPct val="150000"/>
              </a:lnSpc>
              <a:spcBef>
                <a:spcPts val="0"/>
              </a:spcBef>
              <a:buSzPct val="66666"/>
              <a:buFont typeface="Raleway"/>
            </a:pPr>
            <a:r>
              <a:rPr lang="en">
                <a:latin typeface="Raleway"/>
                <a:ea typeface="Raleway"/>
                <a:cs typeface="Raleway"/>
                <a:sym typeface="Raleway"/>
              </a:rPr>
              <a:t>Mutation filtering</a:t>
            </a:r>
          </a:p>
        </p:txBody>
      </p:sp>
      <p:sp>
        <p:nvSpPr>
          <p:cNvPr id="320" name="Shape 320"/>
          <p:cNvSpPr txBox="1"/>
          <p:nvPr>
            <p:ph idx="1" type="body"/>
          </p:nvPr>
        </p:nvSpPr>
        <p:spPr>
          <a:xfrm>
            <a:off x="-52400" y="2205325"/>
            <a:ext cx="5076000" cy="448200"/>
          </a:xfrm>
          <a:prstGeom prst="rect">
            <a:avLst/>
          </a:prstGeom>
        </p:spPr>
        <p:txBody>
          <a:bodyPr anchorCtr="0" anchor="t" bIns="91425" lIns="91425" rIns="91425" tIns="91425">
            <a:noAutofit/>
          </a:bodyPr>
          <a:lstStyle/>
          <a:p>
            <a:pPr indent="-304800" lvl="0" marL="457200" rtl="0">
              <a:lnSpc>
                <a:spcPct val="150000"/>
              </a:lnSpc>
              <a:spcBef>
                <a:spcPts val="0"/>
              </a:spcBef>
              <a:buSzPct val="66666"/>
              <a:buFont typeface="Raleway"/>
            </a:pPr>
            <a:r>
              <a:rPr lang="en">
                <a:latin typeface="Raleway"/>
                <a:ea typeface="Raleway"/>
                <a:cs typeface="Raleway"/>
                <a:sym typeface="Raleway"/>
              </a:rPr>
              <a:t>Experiment metadata reporting</a:t>
            </a:r>
          </a:p>
        </p:txBody>
      </p:sp>
      <p:sp>
        <p:nvSpPr>
          <p:cNvPr id="321" name="Shape 321"/>
          <p:cNvSpPr txBox="1"/>
          <p:nvPr>
            <p:ph idx="1" type="body"/>
          </p:nvPr>
        </p:nvSpPr>
        <p:spPr>
          <a:xfrm>
            <a:off x="-52400" y="2586325"/>
            <a:ext cx="3936900" cy="448200"/>
          </a:xfrm>
          <a:prstGeom prst="rect">
            <a:avLst/>
          </a:prstGeom>
        </p:spPr>
        <p:txBody>
          <a:bodyPr anchorCtr="0" anchor="t" bIns="91425" lIns="91425" rIns="91425" tIns="91425">
            <a:noAutofit/>
          </a:bodyPr>
          <a:lstStyle/>
          <a:p>
            <a:pPr indent="-304800" lvl="0" marL="457200" rtl="0">
              <a:lnSpc>
                <a:spcPct val="100000"/>
              </a:lnSpc>
              <a:spcBef>
                <a:spcPts val="0"/>
              </a:spcBef>
              <a:buSzPct val="66666"/>
              <a:buFont typeface="Raleway"/>
            </a:pPr>
            <a:r>
              <a:rPr lang="en">
                <a:latin typeface="Raleway"/>
                <a:ea typeface="Raleway"/>
                <a:cs typeface="Raleway"/>
                <a:sym typeface="Raleway"/>
              </a:rPr>
              <a:t>Gene product structure mutation highlighting</a:t>
            </a:r>
          </a:p>
        </p:txBody>
      </p:sp>
      <p:sp>
        <p:nvSpPr>
          <p:cNvPr id="322" name="Shape 322"/>
          <p:cNvSpPr txBox="1"/>
          <p:nvPr>
            <p:ph idx="1" type="body"/>
          </p:nvPr>
        </p:nvSpPr>
        <p:spPr>
          <a:xfrm>
            <a:off x="-52400" y="3272125"/>
            <a:ext cx="3801000" cy="448200"/>
          </a:xfrm>
          <a:prstGeom prst="rect">
            <a:avLst/>
          </a:prstGeom>
        </p:spPr>
        <p:txBody>
          <a:bodyPr anchorCtr="0" anchor="t" bIns="91425" lIns="91425" rIns="91425" tIns="91425">
            <a:noAutofit/>
          </a:bodyPr>
          <a:lstStyle/>
          <a:p>
            <a:pPr indent="-304800" lvl="0" marL="457200" rtl="0">
              <a:lnSpc>
                <a:spcPct val="100000"/>
              </a:lnSpc>
              <a:spcBef>
                <a:spcPts val="0"/>
              </a:spcBef>
              <a:buSzPct val="66666"/>
              <a:buFont typeface="Raleway"/>
            </a:pPr>
            <a:r>
              <a:rPr lang="en">
                <a:latin typeface="Raleway"/>
                <a:ea typeface="Raleway"/>
                <a:cs typeface="Raleway"/>
                <a:sym typeface="Raleway"/>
              </a:rPr>
              <a:t>Sample alignment performance reporting</a:t>
            </a:r>
          </a:p>
        </p:txBody>
      </p:sp>
      <p:sp>
        <p:nvSpPr>
          <p:cNvPr id="323" name="Shape 323"/>
          <p:cNvSpPr txBox="1"/>
          <p:nvPr>
            <p:ph idx="1" type="body"/>
          </p:nvPr>
        </p:nvSpPr>
        <p:spPr>
          <a:xfrm>
            <a:off x="-52400" y="3957925"/>
            <a:ext cx="5076000" cy="448200"/>
          </a:xfrm>
          <a:prstGeom prst="rect">
            <a:avLst/>
          </a:prstGeom>
        </p:spPr>
        <p:txBody>
          <a:bodyPr anchorCtr="0" anchor="t" bIns="91425" lIns="91425" rIns="91425" tIns="91425">
            <a:noAutofit/>
          </a:bodyPr>
          <a:lstStyle/>
          <a:p>
            <a:pPr indent="-304800" lvl="0" marL="457200" rtl="0">
              <a:lnSpc>
                <a:spcPct val="150000"/>
              </a:lnSpc>
              <a:spcBef>
                <a:spcPts val="0"/>
              </a:spcBef>
              <a:buSzPct val="66666"/>
              <a:buFont typeface="Raleway"/>
            </a:pPr>
            <a:r>
              <a:rPr lang="en">
                <a:latin typeface="Raleway"/>
                <a:ea typeface="Raleway"/>
                <a:cs typeface="Raleway"/>
                <a:sym typeface="Raleway"/>
              </a:rPr>
              <a:t>Experiment auto-comparison</a:t>
            </a:r>
          </a:p>
        </p:txBody>
      </p:sp>
      <p:sp>
        <p:nvSpPr>
          <p:cNvPr id="324" name="Shape 324"/>
          <p:cNvSpPr txBox="1"/>
          <p:nvPr>
            <p:ph idx="1" type="body"/>
          </p:nvPr>
        </p:nvSpPr>
        <p:spPr>
          <a:xfrm>
            <a:off x="-52400" y="4415125"/>
            <a:ext cx="5076000" cy="448200"/>
          </a:xfrm>
          <a:prstGeom prst="rect">
            <a:avLst/>
          </a:prstGeom>
        </p:spPr>
        <p:txBody>
          <a:bodyPr anchorCtr="0" anchor="t" bIns="91425" lIns="91425" rIns="91425" tIns="91425">
            <a:noAutofit/>
          </a:bodyPr>
          <a:lstStyle/>
          <a:p>
            <a:pPr indent="-304800" lvl="0" marL="457200" rtl="0">
              <a:spcBef>
                <a:spcPts val="0"/>
              </a:spcBef>
              <a:buSzPct val="109090"/>
              <a:buFont typeface="Raleway"/>
            </a:pPr>
            <a:r>
              <a:rPr lang="en">
                <a:latin typeface="Raleway"/>
                <a:ea typeface="Raleway"/>
                <a:cs typeface="Raleway"/>
                <a:sym typeface="Raleway"/>
              </a:rPr>
              <a:t>Experiment data export</a:t>
            </a:r>
          </a:p>
          <a:p>
            <a:pPr lvl="0" rtl="0">
              <a:lnSpc>
                <a:spcPct val="150000"/>
              </a:lnSpc>
              <a:spcBef>
                <a:spcPts val="0"/>
              </a:spcBef>
              <a:buNone/>
            </a:pPr>
            <a:r>
              <a:t/>
            </a:r>
            <a:endParaRPr>
              <a:latin typeface="Raleway"/>
              <a:ea typeface="Raleway"/>
              <a:cs typeface="Raleway"/>
              <a:sym typeface="Raleway"/>
            </a:endParaRPr>
          </a:p>
        </p:txBody>
      </p:sp>
      <p:pic>
        <p:nvPicPr>
          <p:cNvPr id="325" name="Shape 325"/>
          <p:cNvPicPr preferRelativeResize="0"/>
          <p:nvPr/>
        </p:nvPicPr>
        <p:blipFill>
          <a:blip r:embed="rId5">
            <a:alphaModFix/>
          </a:blip>
          <a:stretch>
            <a:fillRect/>
          </a:stretch>
        </p:blipFill>
        <p:spPr>
          <a:xfrm>
            <a:off x="4046349" y="1465575"/>
            <a:ext cx="4707725" cy="2306924"/>
          </a:xfrm>
          <a:prstGeom prst="rect">
            <a:avLst/>
          </a:prstGeom>
          <a:noFill/>
          <a:ln cap="flat" cmpd="sng" w="9525">
            <a:solidFill>
              <a:srgbClr val="B7B7B7"/>
            </a:solidFill>
            <a:prstDash val="solid"/>
            <a:round/>
            <a:headEnd len="med" w="med" type="none"/>
            <a:tailEnd len="med" w="med" type="none"/>
          </a:ln>
        </p:spPr>
      </p:pic>
      <p:pic>
        <p:nvPicPr>
          <p:cNvPr id="326" name="Shape 326"/>
          <p:cNvPicPr preferRelativeResize="0"/>
          <p:nvPr/>
        </p:nvPicPr>
        <p:blipFill rotWithShape="1">
          <a:blip r:embed="rId6">
            <a:alphaModFix/>
          </a:blip>
          <a:srcRect b="1245" l="3093" r="24803" t="58461"/>
          <a:stretch/>
        </p:blipFill>
        <p:spPr>
          <a:xfrm>
            <a:off x="4057859" y="1346387"/>
            <a:ext cx="4414590" cy="2545301"/>
          </a:xfrm>
          <a:prstGeom prst="rect">
            <a:avLst/>
          </a:prstGeom>
          <a:noFill/>
          <a:ln cap="flat" cmpd="sng" w="9525">
            <a:solidFill>
              <a:srgbClr val="B7B7B7"/>
            </a:solidFill>
            <a:prstDash val="solid"/>
            <a:round/>
            <a:headEnd len="med" w="med" type="none"/>
            <a:tailEnd len="med" w="med" type="none"/>
          </a:ln>
        </p:spPr>
      </p:pic>
      <p:sp>
        <p:nvSpPr>
          <p:cNvPr id="327" name="Shape 327"/>
          <p:cNvSpPr txBox="1"/>
          <p:nvPr>
            <p:ph idx="1" type="body"/>
          </p:nvPr>
        </p:nvSpPr>
        <p:spPr>
          <a:xfrm>
            <a:off x="-52400" y="1062325"/>
            <a:ext cx="5076000" cy="448200"/>
          </a:xfrm>
          <a:prstGeom prst="rect">
            <a:avLst/>
          </a:prstGeom>
        </p:spPr>
        <p:txBody>
          <a:bodyPr anchorCtr="0" anchor="t" bIns="91425" lIns="91425" rIns="91425" tIns="91425">
            <a:noAutofit/>
          </a:bodyPr>
          <a:lstStyle/>
          <a:p>
            <a:pPr indent="-304800" lvl="0" marL="457200" rtl="0">
              <a:lnSpc>
                <a:spcPct val="150000"/>
              </a:lnSpc>
              <a:spcBef>
                <a:spcPts val="0"/>
              </a:spcBef>
              <a:buSzPct val="66666"/>
              <a:buFont typeface="Raleway"/>
            </a:pPr>
            <a:r>
              <a:rPr lang="en">
                <a:latin typeface="Raleway"/>
                <a:ea typeface="Raleway"/>
                <a:cs typeface="Raleway"/>
                <a:sym typeface="Raleway"/>
              </a:rPr>
              <a:t>Mutation needle plot</a:t>
            </a:r>
          </a:p>
        </p:txBody>
      </p:sp>
      <p:pic>
        <p:nvPicPr>
          <p:cNvPr id="328" name="Shape 328"/>
          <p:cNvPicPr preferRelativeResize="0"/>
          <p:nvPr/>
        </p:nvPicPr>
        <p:blipFill>
          <a:blip r:embed="rId7">
            <a:alphaModFix/>
          </a:blip>
          <a:stretch>
            <a:fillRect/>
          </a:stretch>
        </p:blipFill>
        <p:spPr>
          <a:xfrm>
            <a:off x="4612746" y="769149"/>
            <a:ext cx="4034377" cy="4287175"/>
          </a:xfrm>
          <a:prstGeom prst="rect">
            <a:avLst/>
          </a:prstGeom>
          <a:noFill/>
          <a:ln cap="flat" cmpd="sng" w="9525">
            <a:solidFill>
              <a:srgbClr val="B7B7B7"/>
            </a:solidFill>
            <a:prstDash val="solid"/>
            <a:round/>
            <a:headEnd len="med" w="med" type="none"/>
            <a:tailEnd len="med" w="med" type="none"/>
          </a:ln>
        </p:spPr>
      </p:pic>
      <p:pic>
        <p:nvPicPr>
          <p:cNvPr id="329" name="Shape 329"/>
          <p:cNvPicPr preferRelativeResize="0"/>
          <p:nvPr/>
        </p:nvPicPr>
        <p:blipFill>
          <a:blip r:embed="rId8">
            <a:alphaModFix/>
          </a:blip>
          <a:stretch>
            <a:fillRect/>
          </a:stretch>
        </p:blipFill>
        <p:spPr>
          <a:xfrm>
            <a:off x="4015201" y="1242112"/>
            <a:ext cx="5046424" cy="2891924"/>
          </a:xfrm>
          <a:prstGeom prst="rect">
            <a:avLst/>
          </a:prstGeom>
          <a:noFill/>
          <a:ln cap="flat" cmpd="sng" w="9525">
            <a:solidFill>
              <a:srgbClr val="B7B7B7"/>
            </a:solidFill>
            <a:prstDash val="solid"/>
            <a:round/>
            <a:headEnd len="med" w="med" type="none"/>
            <a:tailEnd len="med" w="med" type="none"/>
          </a:ln>
        </p:spPr>
      </p:pic>
      <p:pic>
        <p:nvPicPr>
          <p:cNvPr id="330" name="Shape 330"/>
          <p:cNvPicPr preferRelativeResize="0"/>
          <p:nvPr/>
        </p:nvPicPr>
        <p:blipFill>
          <a:blip r:embed="rId9">
            <a:alphaModFix/>
          </a:blip>
          <a:stretch>
            <a:fillRect/>
          </a:stretch>
        </p:blipFill>
        <p:spPr>
          <a:xfrm>
            <a:off x="3884500" y="1385466"/>
            <a:ext cx="5168525" cy="2506221"/>
          </a:xfrm>
          <a:prstGeom prst="rect">
            <a:avLst/>
          </a:prstGeom>
          <a:noFill/>
          <a:ln cap="flat" cmpd="sng" w="9525">
            <a:solidFill>
              <a:srgbClr val="B7B7B7"/>
            </a:solidFill>
            <a:prstDash val="solid"/>
            <a:round/>
            <a:headEnd len="med" w="med" type="none"/>
            <a:tailEnd len="med" w="med" type="none"/>
          </a:ln>
        </p:spPr>
      </p:pic>
      <p:pic>
        <p:nvPicPr>
          <p:cNvPr id="331" name="Shape 331"/>
          <p:cNvPicPr preferRelativeResize="0"/>
          <p:nvPr/>
        </p:nvPicPr>
        <p:blipFill>
          <a:blip r:embed="rId10">
            <a:alphaModFix/>
          </a:blip>
          <a:stretch>
            <a:fillRect/>
          </a:stretch>
        </p:blipFill>
        <p:spPr>
          <a:xfrm>
            <a:off x="4104750" y="1436549"/>
            <a:ext cx="4707722" cy="2952375"/>
          </a:xfrm>
          <a:prstGeom prst="rect">
            <a:avLst/>
          </a:prstGeom>
          <a:noFill/>
          <a:ln cap="flat" cmpd="sng" w="9525">
            <a:solidFill>
              <a:srgbClr val="B7B7B7"/>
            </a:solidFill>
            <a:prstDash val="solid"/>
            <a:round/>
            <a:headEnd len="med" w="med" type="none"/>
            <a:tailEnd len="med" w="med" type="none"/>
          </a:ln>
        </p:spPr>
      </p:pic>
      <p:pic>
        <p:nvPicPr>
          <p:cNvPr id="332" name="Shape 332"/>
          <p:cNvPicPr preferRelativeResize="0"/>
          <p:nvPr/>
        </p:nvPicPr>
        <p:blipFill>
          <a:blip r:embed="rId11">
            <a:alphaModFix/>
          </a:blip>
          <a:stretch>
            <a:fillRect/>
          </a:stretch>
        </p:blipFill>
        <p:spPr>
          <a:xfrm>
            <a:off x="3905825" y="712925"/>
            <a:ext cx="2415326" cy="2148650"/>
          </a:xfrm>
          <a:prstGeom prst="rect">
            <a:avLst/>
          </a:prstGeom>
          <a:noFill/>
          <a:ln cap="flat" cmpd="sng" w="9525">
            <a:solidFill>
              <a:srgbClr val="B7B7B7"/>
            </a:solidFill>
            <a:prstDash val="solid"/>
            <a:round/>
            <a:headEnd len="med" w="med" type="none"/>
            <a:tailEnd len="med" w="med" type="none"/>
          </a:ln>
        </p:spPr>
      </p:pic>
      <p:pic>
        <p:nvPicPr>
          <p:cNvPr id="333" name="Shape 333"/>
          <p:cNvPicPr preferRelativeResize="0"/>
          <p:nvPr/>
        </p:nvPicPr>
        <p:blipFill>
          <a:blip r:embed="rId12">
            <a:alphaModFix/>
          </a:blip>
          <a:stretch>
            <a:fillRect/>
          </a:stretch>
        </p:blipFill>
        <p:spPr>
          <a:xfrm>
            <a:off x="5085062" y="2928800"/>
            <a:ext cx="3519425" cy="2128024"/>
          </a:xfrm>
          <a:prstGeom prst="rect">
            <a:avLst/>
          </a:prstGeom>
          <a:noFill/>
          <a:ln cap="flat" cmpd="sng" w="9525">
            <a:solidFill>
              <a:srgbClr val="B7B7B7"/>
            </a:solidFill>
            <a:prstDash val="solid"/>
            <a:round/>
            <a:headEnd len="med" w="med" type="none"/>
            <a:tailEnd len="med" w="med"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7"/>
                                        </p:tgtEl>
                                      </p:cBhvr>
                                    </p:animEffect>
                                    <p:set>
                                      <p:cBhvr>
                                        <p:cTn dur="1" fill="hold">
                                          <p:stCondLst>
                                            <p:cond delay="1000"/>
                                          </p:stCondLst>
                                        </p:cTn>
                                        <p:tgtEl>
                                          <p:spTgt spid="31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6"/>
                                        </p:tgtEl>
                                      </p:cBhvr>
                                    </p:animEffect>
                                    <p:set>
                                      <p:cBhvr>
                                        <p:cTn dur="1" fill="hold">
                                          <p:stCondLst>
                                            <p:cond delay="1000"/>
                                          </p:stCondLst>
                                        </p:cTn>
                                        <p:tgtEl>
                                          <p:spTgt spid="32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5"/>
                                        </p:tgtEl>
                                      </p:cBhvr>
                                    </p:animEffect>
                                    <p:set>
                                      <p:cBhvr>
                                        <p:cTn dur="1" fill="hold">
                                          <p:stCondLst>
                                            <p:cond delay="1000"/>
                                          </p:stCondLst>
                                        </p:cTn>
                                        <p:tgtEl>
                                          <p:spTgt spid="32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8"/>
                                        </p:tgtEl>
                                      </p:cBhvr>
                                    </p:animEffect>
                                    <p:set>
                                      <p:cBhvr>
                                        <p:cTn dur="1" fill="hold">
                                          <p:stCondLst>
                                            <p:cond delay="1000"/>
                                          </p:stCondLst>
                                        </p:cTn>
                                        <p:tgtEl>
                                          <p:spTgt spid="32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9"/>
                                        </p:tgtEl>
                                      </p:cBhvr>
                                    </p:animEffect>
                                    <p:set>
                                      <p:cBhvr>
                                        <p:cTn dur="1" fill="hold">
                                          <p:stCondLst>
                                            <p:cond delay="1000"/>
                                          </p:stCondLst>
                                        </p:cTn>
                                        <p:tgtEl>
                                          <p:spTgt spid="32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6"/>
                                        </p:tgtEl>
                                      </p:cBhvr>
                                    </p:animEffect>
                                    <p:set>
                                      <p:cBhvr>
                                        <p:cTn dur="1" fill="hold">
                                          <p:stCondLst>
                                            <p:cond delay="1000"/>
                                          </p:stCondLst>
                                        </p:cTn>
                                        <p:tgtEl>
                                          <p:spTgt spid="31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0"/>
                                        </p:tgtEl>
                                      </p:cBhvr>
                                    </p:animEffect>
                                    <p:set>
                                      <p:cBhvr>
                                        <p:cTn dur="1" fill="hold">
                                          <p:stCondLst>
                                            <p:cond delay="1000"/>
                                          </p:stCondLst>
                                        </p:cTn>
                                        <p:tgtEl>
                                          <p:spTgt spid="33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1"/>
                                        </p:tgtEl>
                                      </p:cBhvr>
                                    </p:animEffect>
                                    <p:set>
                                      <p:cBhvr>
                                        <p:cTn dur="1" fill="hold">
                                          <p:stCondLst>
                                            <p:cond delay="1000"/>
                                          </p:stCondLst>
                                        </p:cTn>
                                        <p:tgtEl>
                                          <p:spTgt spid="33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idx="1" type="body"/>
          </p:nvPr>
        </p:nvSpPr>
        <p:spPr>
          <a:xfrm>
            <a:off x="159000" y="771475"/>
            <a:ext cx="8176800" cy="756300"/>
          </a:xfrm>
          <a:prstGeom prst="rect">
            <a:avLst/>
          </a:prstGeom>
        </p:spPr>
        <p:txBody>
          <a:bodyPr anchorCtr="0" anchor="t" bIns="91425" lIns="91425" rIns="91425" tIns="91425">
            <a:noAutofit/>
          </a:bodyPr>
          <a:lstStyle/>
          <a:p>
            <a:pPr indent="-304800" lvl="0" marL="457200" rtl="0">
              <a:spcBef>
                <a:spcPts val="0"/>
              </a:spcBef>
              <a:buSzPct val="66666"/>
              <a:buFont typeface="Raleway"/>
            </a:pPr>
            <a:r>
              <a:rPr lang="en">
                <a:latin typeface="Raleway"/>
                <a:ea typeface="Raleway"/>
                <a:cs typeface="Raleway"/>
                <a:sym typeface="Raleway"/>
              </a:rPr>
              <a:t>Reduces the time and effort of consolidating experiment results and generating reports.</a:t>
            </a:r>
          </a:p>
          <a:p>
            <a:pPr lvl="0" rtl="0">
              <a:spcBef>
                <a:spcPts val="0"/>
              </a:spcBef>
              <a:buNone/>
            </a:pPr>
            <a:r>
              <a:t/>
            </a:r>
            <a:endParaRPr>
              <a:latin typeface="Raleway"/>
              <a:ea typeface="Raleway"/>
              <a:cs typeface="Raleway"/>
              <a:sym typeface="Raleway"/>
            </a:endParaRPr>
          </a:p>
        </p:txBody>
      </p:sp>
      <p:sp>
        <p:nvSpPr>
          <p:cNvPr id="339" name="Shape 339"/>
          <p:cNvSpPr txBox="1"/>
          <p:nvPr>
            <p:ph idx="1" type="body"/>
          </p:nvPr>
        </p:nvSpPr>
        <p:spPr>
          <a:xfrm>
            <a:off x="159000" y="2905075"/>
            <a:ext cx="8176800" cy="417000"/>
          </a:xfrm>
          <a:prstGeom prst="rect">
            <a:avLst/>
          </a:prstGeom>
        </p:spPr>
        <p:txBody>
          <a:bodyPr anchorCtr="0" anchor="t" bIns="91425" lIns="91425" rIns="91425" tIns="91425">
            <a:noAutofit/>
          </a:bodyPr>
          <a:lstStyle/>
          <a:p>
            <a:pPr indent="-304800" lvl="0" marL="457200" rtl="0">
              <a:spcBef>
                <a:spcPts val="0"/>
              </a:spcBef>
              <a:buSzPct val="66666"/>
              <a:buFont typeface="Raleway"/>
            </a:pPr>
            <a:r>
              <a:rPr lang="en">
                <a:latin typeface="Raleway"/>
                <a:ea typeface="Raleway"/>
                <a:cs typeface="Raleway"/>
                <a:sym typeface="Raleway"/>
              </a:rPr>
              <a:t>Building the foundation for a future, publicly available, well curated adaptive mutation database.</a:t>
            </a:r>
          </a:p>
        </p:txBody>
      </p:sp>
      <p:sp>
        <p:nvSpPr>
          <p:cNvPr id="340" name="Shape 340"/>
          <p:cNvSpPr txBox="1"/>
          <p:nvPr>
            <p:ph idx="1" type="body"/>
          </p:nvPr>
        </p:nvSpPr>
        <p:spPr>
          <a:xfrm>
            <a:off x="159000" y="1533475"/>
            <a:ext cx="8176800" cy="462900"/>
          </a:xfrm>
          <a:prstGeom prst="rect">
            <a:avLst/>
          </a:prstGeom>
        </p:spPr>
        <p:txBody>
          <a:bodyPr anchorCtr="0" anchor="t" bIns="91425" lIns="91425" rIns="91425" tIns="91425">
            <a:noAutofit/>
          </a:bodyPr>
          <a:lstStyle/>
          <a:p>
            <a:pPr indent="-304800" lvl="0" marL="457200" rtl="0">
              <a:spcBef>
                <a:spcPts val="0"/>
              </a:spcBef>
              <a:buSzPct val="66666"/>
              <a:buFont typeface="Raleway"/>
            </a:pPr>
            <a:r>
              <a:rPr lang="en">
                <a:latin typeface="Raleway"/>
                <a:ea typeface="Raleway"/>
                <a:cs typeface="Raleway"/>
                <a:sym typeface="Raleway"/>
              </a:rPr>
              <a:t>Result reports use a consistent format and are easy to compare.</a:t>
            </a:r>
          </a:p>
        </p:txBody>
      </p:sp>
      <p:sp>
        <p:nvSpPr>
          <p:cNvPr id="341" name="Shape 341"/>
          <p:cNvSpPr txBox="1"/>
          <p:nvPr>
            <p:ph type="title"/>
          </p:nvPr>
        </p:nvSpPr>
        <p:spPr>
          <a:xfrm>
            <a:off x="83100" y="640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latin typeface="Raleway"/>
                <a:ea typeface="Raleway"/>
                <a:cs typeface="Raleway"/>
                <a:sym typeface="Raleway"/>
              </a:rPr>
              <a:t>Aim II: Contributions</a:t>
            </a:r>
          </a:p>
        </p:txBody>
      </p:sp>
      <p:sp>
        <p:nvSpPr>
          <p:cNvPr id="342" name="Shape 3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43" name="Shape 343"/>
          <p:cNvSpPr txBox="1"/>
          <p:nvPr>
            <p:ph idx="1" type="body"/>
          </p:nvPr>
        </p:nvSpPr>
        <p:spPr>
          <a:xfrm>
            <a:off x="159000" y="1990675"/>
            <a:ext cx="8176800" cy="417000"/>
          </a:xfrm>
          <a:prstGeom prst="rect">
            <a:avLst/>
          </a:prstGeom>
        </p:spPr>
        <p:txBody>
          <a:bodyPr anchorCtr="0" anchor="t" bIns="91425" lIns="91425" rIns="91425" tIns="91425">
            <a:noAutofit/>
          </a:bodyPr>
          <a:lstStyle/>
          <a:p>
            <a:pPr indent="-304800" lvl="0" marL="457200" rtl="0">
              <a:spcBef>
                <a:spcPts val="0"/>
              </a:spcBef>
              <a:buSzPct val="66666"/>
              <a:buFont typeface="Raleway"/>
            </a:pPr>
            <a:r>
              <a:rPr lang="en">
                <a:latin typeface="Raleway"/>
                <a:ea typeface="Raleway"/>
                <a:cs typeface="Raleway"/>
                <a:sym typeface="Raleway"/>
              </a:rPr>
              <a:t>Unify all ALE experiment reports results into one resource.</a:t>
            </a:r>
          </a:p>
          <a:p>
            <a:pPr lvl="0" rtl="0">
              <a:spcBef>
                <a:spcPts val="0"/>
              </a:spcBef>
              <a:buNone/>
            </a:pPr>
            <a:r>
              <a:t/>
            </a:r>
            <a:endParaRPr>
              <a:latin typeface="Raleway"/>
              <a:ea typeface="Raleway"/>
              <a:cs typeface="Raleway"/>
              <a:sym typeface="Raleway"/>
            </a:endParaRPr>
          </a:p>
        </p:txBody>
      </p:sp>
      <p:sp>
        <p:nvSpPr>
          <p:cNvPr id="344" name="Shape 344"/>
          <p:cNvSpPr txBox="1"/>
          <p:nvPr>
            <p:ph idx="1" type="body"/>
          </p:nvPr>
        </p:nvSpPr>
        <p:spPr>
          <a:xfrm>
            <a:off x="159000" y="2447875"/>
            <a:ext cx="8176800" cy="417000"/>
          </a:xfrm>
          <a:prstGeom prst="rect">
            <a:avLst/>
          </a:prstGeom>
        </p:spPr>
        <p:txBody>
          <a:bodyPr anchorCtr="0" anchor="t" bIns="91425" lIns="91425" rIns="91425" tIns="91425">
            <a:noAutofit/>
          </a:bodyPr>
          <a:lstStyle/>
          <a:p>
            <a:pPr indent="-304800" lvl="0" marL="457200" rtl="0">
              <a:spcBef>
                <a:spcPts val="0"/>
              </a:spcBef>
              <a:buSzPct val="66666"/>
              <a:buFont typeface="Raleway"/>
            </a:pPr>
            <a:r>
              <a:rPr lang="en">
                <a:latin typeface="Raleway"/>
                <a:ea typeface="Raleway"/>
                <a:cs typeface="Raleway"/>
                <a:sym typeface="Raleway"/>
              </a:rPr>
              <a:t>Enables the inclusion of more samples into ALE experiment‘s analyses.</a:t>
            </a:r>
          </a:p>
          <a:p>
            <a:pPr lvl="0" rtl="0">
              <a:spcBef>
                <a:spcPts val="0"/>
              </a:spcBef>
              <a:buNone/>
            </a:pPr>
            <a:r>
              <a:t/>
            </a:r>
            <a:endParaRPr>
              <a:latin typeface="Raleway"/>
              <a:ea typeface="Raleway"/>
              <a:cs typeface="Raleway"/>
              <a:sym typeface="Raleway"/>
            </a:endParaRPr>
          </a:p>
        </p:txBody>
      </p:sp>
      <p:sp>
        <p:nvSpPr>
          <p:cNvPr id="345" name="Shape 345"/>
          <p:cNvSpPr txBox="1"/>
          <p:nvPr>
            <p:ph idx="1" type="body"/>
          </p:nvPr>
        </p:nvSpPr>
        <p:spPr>
          <a:xfrm>
            <a:off x="159000" y="3667075"/>
            <a:ext cx="8176800" cy="417000"/>
          </a:xfrm>
          <a:prstGeom prst="rect">
            <a:avLst/>
          </a:prstGeom>
        </p:spPr>
        <p:txBody>
          <a:bodyPr anchorCtr="0" anchor="t" bIns="91425" lIns="91425" rIns="91425" tIns="91425">
            <a:noAutofit/>
          </a:bodyPr>
          <a:lstStyle/>
          <a:p>
            <a:pPr indent="-304800" lvl="0" marL="457200" rtl="0">
              <a:spcBef>
                <a:spcPts val="0"/>
              </a:spcBef>
              <a:buClr>
                <a:schemeClr val="dk2"/>
              </a:buClr>
              <a:buSzPct val="66666"/>
              <a:buFont typeface="Raleway"/>
            </a:pPr>
            <a:r>
              <a:rPr b="1" lang="en">
                <a:latin typeface="Raleway"/>
                <a:ea typeface="Raleway"/>
                <a:cs typeface="Raleway"/>
                <a:sym typeface="Raleway"/>
              </a:rPr>
              <a:t>Provides not just a protocol or toolset, but an </a:t>
            </a:r>
            <a:r>
              <a:rPr b="1" lang="en" u="sng">
                <a:latin typeface="Raleway"/>
                <a:ea typeface="Raleway"/>
                <a:cs typeface="Raleway"/>
                <a:sym typeface="Raleway"/>
              </a:rPr>
              <a:t>analysis system and database</a:t>
            </a:r>
            <a:r>
              <a:rPr b="1" lang="en">
                <a:latin typeface="Raleway"/>
                <a:ea typeface="Raleway"/>
                <a:cs typeface="Raleway"/>
                <a:sym typeface="Raleway"/>
              </a:rPr>
              <a:t> that is continuously available to all collaborators and that doesn’t require programming of them.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cxnSp>
        <p:nvCxnSpPr>
          <p:cNvPr id="350" name="Shape 350"/>
          <p:cNvCxnSpPr>
            <a:endCxn id="351" idx="0"/>
          </p:cNvCxnSpPr>
          <p:nvPr/>
        </p:nvCxnSpPr>
        <p:spPr>
          <a:xfrm>
            <a:off x="4642500" y="746925"/>
            <a:ext cx="0" cy="3573300"/>
          </a:xfrm>
          <a:prstGeom prst="straightConnector1">
            <a:avLst/>
          </a:prstGeom>
          <a:noFill/>
          <a:ln cap="flat" cmpd="sng" w="38100">
            <a:solidFill>
              <a:schemeClr val="dk2"/>
            </a:solidFill>
            <a:prstDash val="solid"/>
            <a:round/>
            <a:headEnd len="lg" w="lg" type="none"/>
            <a:tailEnd len="lg" w="lg" type="stealth"/>
          </a:ln>
        </p:spPr>
      </p:cxnSp>
      <p:sp>
        <p:nvSpPr>
          <p:cNvPr id="352" name="Shape 3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53" name="Shape 353"/>
          <p:cNvSpPr/>
          <p:nvPr/>
        </p:nvSpPr>
        <p:spPr>
          <a:xfrm>
            <a:off x="1933350" y="907975"/>
            <a:ext cx="5418300" cy="671400"/>
          </a:xfrm>
          <a:prstGeom prst="roundRect">
            <a:avLst>
              <a:gd fmla="val 16667" name="adj"/>
            </a:avLst>
          </a:prstGeom>
          <a:solidFill>
            <a:srgbClr val="FFF2CC"/>
          </a:solidFill>
          <a:ln>
            <a:noFill/>
          </a:ln>
        </p:spPr>
        <p:txBody>
          <a:bodyPr anchorCtr="0" anchor="ctr" bIns="91425" lIns="91425" rIns="91425" tIns="91425">
            <a:noAutofit/>
          </a:bodyPr>
          <a:lstStyle/>
          <a:p>
            <a:pPr lvl="0" rtl="0" algn="ctr">
              <a:spcBef>
                <a:spcPts val="0"/>
              </a:spcBef>
              <a:buNone/>
            </a:pPr>
            <a:r>
              <a:rPr lang="en" sz="1900">
                <a:latin typeface="Open Sans"/>
                <a:ea typeface="Open Sans"/>
                <a:cs typeface="Open Sans"/>
                <a:sym typeface="Open Sans"/>
              </a:rPr>
              <a:t>Global Quality Control</a:t>
            </a:r>
          </a:p>
        </p:txBody>
      </p:sp>
      <p:sp>
        <p:nvSpPr>
          <p:cNvPr id="354" name="Shape 354"/>
          <p:cNvSpPr/>
          <p:nvPr/>
        </p:nvSpPr>
        <p:spPr>
          <a:xfrm>
            <a:off x="1933350" y="3319055"/>
            <a:ext cx="5418300" cy="671400"/>
          </a:xfrm>
          <a:prstGeom prst="roundRect">
            <a:avLst>
              <a:gd fmla="val 16667" name="adj"/>
            </a:avLst>
          </a:prstGeom>
          <a:solidFill>
            <a:srgbClr val="F4CCCC"/>
          </a:solidFill>
          <a:ln>
            <a:noFill/>
          </a:ln>
        </p:spPr>
        <p:txBody>
          <a:bodyPr anchorCtr="0" anchor="ctr" bIns="91425" lIns="91425" rIns="91425" tIns="91425">
            <a:noAutofit/>
          </a:bodyPr>
          <a:lstStyle/>
          <a:p>
            <a:pPr lvl="0" rtl="0" algn="ctr">
              <a:spcBef>
                <a:spcPts val="0"/>
              </a:spcBef>
              <a:buNone/>
            </a:pPr>
            <a:r>
              <a:rPr lang="en" sz="1900">
                <a:solidFill>
                  <a:schemeClr val="dk1"/>
                </a:solidFill>
                <a:latin typeface="Open Sans"/>
                <a:ea typeface="Open Sans"/>
                <a:cs typeface="Open Sans"/>
                <a:sym typeface="Open Sans"/>
              </a:rPr>
              <a:t>Analysis Effort, Consistency and Accuracy</a:t>
            </a:r>
          </a:p>
        </p:txBody>
      </p:sp>
      <p:sp>
        <p:nvSpPr>
          <p:cNvPr id="355" name="Shape 355"/>
          <p:cNvSpPr txBox="1"/>
          <p:nvPr>
            <p:ph idx="1" type="body"/>
          </p:nvPr>
        </p:nvSpPr>
        <p:spPr>
          <a:xfrm>
            <a:off x="2755650" y="151575"/>
            <a:ext cx="3773700" cy="8985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Big Data</a:t>
            </a:r>
          </a:p>
        </p:txBody>
      </p:sp>
      <p:sp>
        <p:nvSpPr>
          <p:cNvPr id="351" name="Shape 351"/>
          <p:cNvSpPr txBox="1"/>
          <p:nvPr>
            <p:ph idx="1" type="body"/>
          </p:nvPr>
        </p:nvSpPr>
        <p:spPr>
          <a:xfrm>
            <a:off x="2755650" y="4320225"/>
            <a:ext cx="3773700" cy="671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Knowledge</a:t>
            </a:r>
          </a:p>
        </p:txBody>
      </p:sp>
      <p:sp>
        <p:nvSpPr>
          <p:cNvPr id="356" name="Shape 356"/>
          <p:cNvSpPr/>
          <p:nvPr/>
        </p:nvSpPr>
        <p:spPr>
          <a:xfrm>
            <a:off x="1933350" y="907975"/>
            <a:ext cx="5418300" cy="671400"/>
          </a:xfrm>
          <a:prstGeom prst="roundRect">
            <a:avLst>
              <a:gd fmla="val 16667" name="adj"/>
            </a:avLst>
          </a:prstGeom>
          <a:solidFill>
            <a:srgbClr val="FFF2CC"/>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Establish a Post-Processing Protocol</a:t>
            </a:r>
          </a:p>
        </p:txBody>
      </p:sp>
      <p:sp>
        <p:nvSpPr>
          <p:cNvPr id="357" name="Shape 357"/>
          <p:cNvSpPr txBox="1"/>
          <p:nvPr/>
        </p:nvSpPr>
        <p:spPr>
          <a:xfrm>
            <a:off x="195250" y="906775"/>
            <a:ext cx="17013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a:t>
            </a:r>
          </a:p>
        </p:txBody>
      </p:sp>
      <p:sp>
        <p:nvSpPr>
          <p:cNvPr id="358" name="Shape 358"/>
          <p:cNvSpPr/>
          <p:nvPr/>
        </p:nvSpPr>
        <p:spPr>
          <a:xfrm>
            <a:off x="1933350" y="1703925"/>
            <a:ext cx="5418300" cy="1477800"/>
          </a:xfrm>
          <a:prstGeom prst="roundRect">
            <a:avLst>
              <a:gd fmla="val 16667" name="adj"/>
            </a:avLst>
          </a:prstGeom>
          <a:solidFill>
            <a:srgbClr val="C9DAF8"/>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   Automate Data Consolidation and Accessible Report Generation</a:t>
            </a:r>
          </a:p>
        </p:txBody>
      </p:sp>
      <p:sp>
        <p:nvSpPr>
          <p:cNvPr id="359" name="Shape 359"/>
          <p:cNvSpPr txBox="1"/>
          <p:nvPr/>
        </p:nvSpPr>
        <p:spPr>
          <a:xfrm>
            <a:off x="396075" y="2100675"/>
            <a:ext cx="15372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II</a:t>
            </a:r>
          </a:p>
        </p:txBody>
      </p:sp>
      <p:sp>
        <p:nvSpPr>
          <p:cNvPr id="360" name="Shape 360"/>
          <p:cNvSpPr/>
          <p:nvPr/>
        </p:nvSpPr>
        <p:spPr>
          <a:xfrm>
            <a:off x="1933350" y="3319055"/>
            <a:ext cx="5418300" cy="671400"/>
          </a:xfrm>
          <a:prstGeom prst="roundRect">
            <a:avLst>
              <a:gd fmla="val 16667" name="adj"/>
            </a:avLst>
          </a:prstGeom>
          <a:solidFill>
            <a:srgbClr val="F4CCCC"/>
          </a:solidFill>
          <a:ln>
            <a:noFill/>
          </a:ln>
        </p:spPr>
        <p:txBody>
          <a:bodyPr anchorCtr="0" anchor="ctr" bIns="91425" lIns="91425" rIns="91425" tIns="91425">
            <a:noAutofit/>
          </a:bodyPr>
          <a:lstStyle/>
          <a:p>
            <a:pPr lvl="0" rtl="0" algn="ctr">
              <a:spcBef>
                <a:spcPts val="0"/>
              </a:spcBef>
              <a:buNone/>
            </a:pPr>
            <a:r>
              <a:rPr lang="en" sz="1900">
                <a:solidFill>
                  <a:schemeClr val="dk1"/>
                </a:solidFill>
                <a:latin typeface="Raleway"/>
                <a:ea typeface="Raleway"/>
                <a:cs typeface="Raleway"/>
                <a:sym typeface="Raleway"/>
              </a:rPr>
              <a:t>Automate Common Analysis</a:t>
            </a:r>
          </a:p>
        </p:txBody>
      </p:sp>
      <p:sp>
        <p:nvSpPr>
          <p:cNvPr id="361" name="Shape 361"/>
          <p:cNvSpPr txBox="1"/>
          <p:nvPr/>
        </p:nvSpPr>
        <p:spPr>
          <a:xfrm>
            <a:off x="195250" y="3317850"/>
            <a:ext cx="17382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III</a:t>
            </a:r>
          </a:p>
        </p:txBody>
      </p:sp>
      <p:sp>
        <p:nvSpPr>
          <p:cNvPr id="362" name="Shape 362"/>
          <p:cNvSpPr/>
          <p:nvPr/>
        </p:nvSpPr>
        <p:spPr>
          <a:xfrm>
            <a:off x="0" y="3990450"/>
            <a:ext cx="8731500" cy="1151700"/>
          </a:xfrm>
          <a:prstGeom prst="rect">
            <a:avLst/>
          </a:prstGeom>
          <a:solidFill>
            <a:srgbClr val="FFFFFF">
              <a:alpha val="73850"/>
            </a:srgbClr>
          </a:solidFill>
          <a:ln>
            <a:noFill/>
          </a:ln>
        </p:spPr>
        <p:txBody>
          <a:bodyPr anchorCtr="0" anchor="ctr" bIns="91425" lIns="91425" rIns="91425" tIns="91425">
            <a:noAutofit/>
          </a:bodyPr>
          <a:lstStyle/>
          <a:p>
            <a:pPr lvl="0">
              <a:spcBef>
                <a:spcPts val="0"/>
              </a:spcBef>
              <a:buNone/>
            </a:pPr>
            <a:r>
              <a:t/>
            </a:r>
            <a:endParaRPr/>
          </a:p>
        </p:txBody>
      </p:sp>
      <p:sp>
        <p:nvSpPr>
          <p:cNvPr id="363" name="Shape 363"/>
          <p:cNvSpPr/>
          <p:nvPr/>
        </p:nvSpPr>
        <p:spPr>
          <a:xfrm>
            <a:off x="0" y="0"/>
            <a:ext cx="9144000" cy="3317700"/>
          </a:xfrm>
          <a:prstGeom prst="rect">
            <a:avLst/>
          </a:prstGeom>
          <a:solidFill>
            <a:srgbClr val="FFFFFF">
              <a:alpha val="73850"/>
            </a:srgbClr>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235500" y="1402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latin typeface="Raleway"/>
                <a:ea typeface="Raleway"/>
                <a:cs typeface="Raleway"/>
                <a:sym typeface="Raleway"/>
              </a:rPr>
              <a:t>Aim III: Motivation</a:t>
            </a:r>
          </a:p>
        </p:txBody>
      </p:sp>
      <p:sp>
        <p:nvSpPr>
          <p:cNvPr id="369" name="Shape 36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70" name="Shape 370"/>
          <p:cNvPicPr preferRelativeResize="0"/>
          <p:nvPr/>
        </p:nvPicPr>
        <p:blipFill>
          <a:blip r:embed="rId3">
            <a:alphaModFix/>
          </a:blip>
          <a:stretch>
            <a:fillRect/>
          </a:stretch>
        </p:blipFill>
        <p:spPr>
          <a:xfrm>
            <a:off x="222156" y="869443"/>
            <a:ext cx="3425345" cy="2208064"/>
          </a:xfrm>
          <a:prstGeom prst="rect">
            <a:avLst/>
          </a:prstGeom>
          <a:noFill/>
          <a:ln>
            <a:noFill/>
          </a:ln>
        </p:spPr>
      </p:pic>
      <p:sp>
        <p:nvSpPr>
          <p:cNvPr id="371" name="Shape 371"/>
          <p:cNvSpPr/>
          <p:nvPr/>
        </p:nvSpPr>
        <p:spPr>
          <a:xfrm>
            <a:off x="802076" y="1234154"/>
            <a:ext cx="2789100" cy="1821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372" name="Shape 372"/>
          <p:cNvPicPr preferRelativeResize="0"/>
          <p:nvPr/>
        </p:nvPicPr>
        <p:blipFill>
          <a:blip r:embed="rId4">
            <a:alphaModFix/>
          </a:blip>
          <a:stretch>
            <a:fillRect/>
          </a:stretch>
        </p:blipFill>
        <p:spPr>
          <a:xfrm>
            <a:off x="785497" y="1372348"/>
            <a:ext cx="2804086" cy="907928"/>
          </a:xfrm>
          <a:prstGeom prst="rect">
            <a:avLst/>
          </a:prstGeom>
          <a:noFill/>
          <a:ln>
            <a:noFill/>
          </a:ln>
        </p:spPr>
      </p:pic>
      <p:sp>
        <p:nvSpPr>
          <p:cNvPr id="373" name="Shape 373"/>
          <p:cNvSpPr/>
          <p:nvPr/>
        </p:nvSpPr>
        <p:spPr>
          <a:xfrm>
            <a:off x="821121" y="1063795"/>
            <a:ext cx="1846800" cy="119700"/>
          </a:xfrm>
          <a:prstGeom prst="rect">
            <a:avLst/>
          </a:prstGeom>
          <a:solidFill>
            <a:srgbClr val="FFFFFF"/>
          </a:solidFill>
          <a:ln>
            <a:noFill/>
          </a:ln>
        </p:spPr>
        <p:txBody>
          <a:bodyPr anchorCtr="0" anchor="ctr" bIns="91425" lIns="91425" rIns="91425" tIns="91425">
            <a:noAutofit/>
          </a:bodyPr>
          <a:lstStyle/>
          <a:p>
            <a:pPr lvl="0" rtl="0">
              <a:spcBef>
                <a:spcPts val="0"/>
              </a:spcBef>
              <a:buNone/>
            </a:pPr>
            <a:r>
              <a:rPr b="1" lang="en" sz="1100"/>
              <a:t>GLU </a:t>
            </a:r>
            <a:r>
              <a:rPr lang="en" sz="1100"/>
              <a:t>Mutations</a:t>
            </a:r>
          </a:p>
        </p:txBody>
      </p:sp>
      <p:sp>
        <p:nvSpPr>
          <p:cNvPr id="374" name="Shape 374"/>
          <p:cNvSpPr/>
          <p:nvPr/>
        </p:nvSpPr>
        <p:spPr>
          <a:xfrm>
            <a:off x="175549" y="840600"/>
            <a:ext cx="3518400" cy="2307600"/>
          </a:xfrm>
          <a:prstGeom prst="rect">
            <a:avLst/>
          </a:prstGeom>
          <a:solidFill>
            <a:srgbClr val="FFFFFF">
              <a:alpha val="35380"/>
            </a:srgbClr>
          </a:solidFill>
          <a:ln>
            <a:noFill/>
          </a:ln>
        </p:spPr>
        <p:txBody>
          <a:bodyPr anchorCtr="0" anchor="ctr" bIns="91425" lIns="91425" rIns="91425" tIns="91425">
            <a:noAutofit/>
          </a:bodyPr>
          <a:lstStyle/>
          <a:p>
            <a:pPr lvl="0">
              <a:spcBef>
                <a:spcPts val="0"/>
              </a:spcBef>
              <a:buNone/>
            </a:pPr>
            <a:r>
              <a:t/>
            </a:r>
            <a:endParaRPr/>
          </a:p>
        </p:txBody>
      </p:sp>
      <p:pic>
        <p:nvPicPr>
          <p:cNvPr id="375" name="Shape 375"/>
          <p:cNvPicPr preferRelativeResize="0"/>
          <p:nvPr/>
        </p:nvPicPr>
        <p:blipFill>
          <a:blip r:embed="rId4">
            <a:alphaModFix/>
          </a:blip>
          <a:stretch>
            <a:fillRect/>
          </a:stretch>
        </p:blipFill>
        <p:spPr>
          <a:xfrm>
            <a:off x="2427152" y="1991062"/>
            <a:ext cx="6326899" cy="2013574"/>
          </a:xfrm>
          <a:prstGeom prst="rect">
            <a:avLst/>
          </a:prstGeom>
          <a:noFill/>
          <a:ln cap="flat" cmpd="sng" w="9525">
            <a:solidFill>
              <a:srgbClr val="999999"/>
            </a:solidFill>
            <a:prstDash val="solid"/>
            <a:round/>
            <a:headEnd len="med" w="med" type="none"/>
            <a:tailEnd len="med" w="med" type="none"/>
          </a:ln>
        </p:spPr>
      </p:pic>
      <p:cxnSp>
        <p:nvCxnSpPr>
          <p:cNvPr id="376" name="Shape 376"/>
          <p:cNvCxnSpPr/>
          <p:nvPr/>
        </p:nvCxnSpPr>
        <p:spPr>
          <a:xfrm>
            <a:off x="814025" y="2266500"/>
            <a:ext cx="1596000" cy="1739700"/>
          </a:xfrm>
          <a:prstGeom prst="straightConnector1">
            <a:avLst/>
          </a:prstGeom>
          <a:noFill/>
          <a:ln cap="flat" cmpd="sng" w="9525">
            <a:solidFill>
              <a:srgbClr val="999999"/>
            </a:solidFill>
            <a:prstDash val="lgDash"/>
            <a:round/>
            <a:headEnd len="lg" w="lg" type="none"/>
            <a:tailEnd len="lg" w="lg" type="none"/>
          </a:ln>
        </p:spPr>
      </p:cxnSp>
      <p:cxnSp>
        <p:nvCxnSpPr>
          <p:cNvPr id="377" name="Shape 377"/>
          <p:cNvCxnSpPr/>
          <p:nvPr/>
        </p:nvCxnSpPr>
        <p:spPr>
          <a:xfrm>
            <a:off x="822000" y="1392625"/>
            <a:ext cx="1604100" cy="602400"/>
          </a:xfrm>
          <a:prstGeom prst="straightConnector1">
            <a:avLst/>
          </a:prstGeom>
          <a:noFill/>
          <a:ln cap="flat" cmpd="sng" w="9525">
            <a:solidFill>
              <a:srgbClr val="999999"/>
            </a:solidFill>
            <a:prstDash val="lgDash"/>
            <a:round/>
            <a:headEnd len="lg" w="lg" type="none"/>
            <a:tailEnd len="lg" w="lg" type="none"/>
          </a:ln>
        </p:spPr>
      </p:cxnSp>
      <p:cxnSp>
        <p:nvCxnSpPr>
          <p:cNvPr id="378" name="Shape 378"/>
          <p:cNvCxnSpPr/>
          <p:nvPr/>
        </p:nvCxnSpPr>
        <p:spPr>
          <a:xfrm>
            <a:off x="3532200" y="1372350"/>
            <a:ext cx="5222400" cy="610800"/>
          </a:xfrm>
          <a:prstGeom prst="straightConnector1">
            <a:avLst/>
          </a:prstGeom>
          <a:noFill/>
          <a:ln cap="flat" cmpd="sng" w="9525">
            <a:solidFill>
              <a:srgbClr val="999999"/>
            </a:solidFill>
            <a:prstDash val="lgDash"/>
            <a:round/>
            <a:headEnd len="lg" w="lg" type="none"/>
            <a:tailEnd len="lg" w="lg" type="none"/>
          </a:ln>
        </p:spPr>
      </p:cxnSp>
      <p:sp>
        <p:nvSpPr>
          <p:cNvPr id="379" name="Shape 379"/>
          <p:cNvSpPr txBox="1"/>
          <p:nvPr/>
        </p:nvSpPr>
        <p:spPr>
          <a:xfrm>
            <a:off x="3065627" y="1340408"/>
            <a:ext cx="4755300" cy="550500"/>
          </a:xfrm>
          <a:prstGeom prst="rect">
            <a:avLst/>
          </a:prstGeom>
          <a:solidFill>
            <a:srgbClr val="FFFFFF">
              <a:alpha val="73850"/>
            </a:srgbClr>
          </a:solid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u="sng">
                <a:solidFill>
                  <a:schemeClr val="dk2"/>
                </a:solidFill>
                <a:latin typeface="Raleway"/>
                <a:ea typeface="Raleway"/>
                <a:cs typeface="Raleway"/>
                <a:sym typeface="Raleway"/>
              </a:rPr>
              <a:t>Mutation Lineage Reports</a:t>
            </a:r>
          </a:p>
        </p:txBody>
      </p:sp>
      <p:sp>
        <p:nvSpPr>
          <p:cNvPr id="380" name="Shape 380"/>
          <p:cNvSpPr/>
          <p:nvPr/>
        </p:nvSpPr>
        <p:spPr>
          <a:xfrm>
            <a:off x="7303075" y="2641425"/>
            <a:ext cx="1451100" cy="393600"/>
          </a:xfrm>
          <a:prstGeom prst="roundRect">
            <a:avLst>
              <a:gd fmla="val 16667" name="adj"/>
            </a:avLst>
          </a:prstGeom>
          <a:noFill/>
          <a:ln cap="flat" cmpd="sng" w="38100">
            <a:solidFill>
              <a:srgbClr val="E0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1" name="Shape 381"/>
          <p:cNvSpPr/>
          <p:nvPr/>
        </p:nvSpPr>
        <p:spPr>
          <a:xfrm>
            <a:off x="7303075" y="3397575"/>
            <a:ext cx="1451100" cy="393600"/>
          </a:xfrm>
          <a:prstGeom prst="roundRect">
            <a:avLst>
              <a:gd fmla="val 16667" name="adj"/>
            </a:avLst>
          </a:prstGeom>
          <a:noFill/>
          <a:ln cap="flat" cmpd="sng" w="38100">
            <a:solidFill>
              <a:srgbClr val="E0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2" name="Shape 382"/>
          <p:cNvSpPr/>
          <p:nvPr/>
        </p:nvSpPr>
        <p:spPr>
          <a:xfrm>
            <a:off x="4717725" y="3494796"/>
            <a:ext cx="431700" cy="448800"/>
          </a:xfrm>
          <a:prstGeom prst="roundRect">
            <a:avLst>
              <a:gd fmla="val 16667" name="adj"/>
            </a:avLst>
          </a:prstGeom>
          <a:noFill/>
          <a:ln cap="flat" cmpd="sng" w="38100">
            <a:solidFill>
              <a:srgbClr val="E0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3" name="Shape 383"/>
          <p:cNvSpPr txBox="1"/>
          <p:nvPr>
            <p:ph idx="1" type="body"/>
          </p:nvPr>
        </p:nvSpPr>
        <p:spPr>
          <a:xfrm>
            <a:off x="4373825" y="4104775"/>
            <a:ext cx="1946100" cy="448200"/>
          </a:xfrm>
          <a:prstGeom prst="rect">
            <a:avLst/>
          </a:prstGeom>
        </p:spPr>
        <p:txBody>
          <a:bodyPr anchorCtr="0" anchor="t" bIns="91425" lIns="91425" rIns="91425" tIns="91425">
            <a:noAutofit/>
          </a:bodyPr>
          <a:lstStyle/>
          <a:p>
            <a:pPr lvl="0" rtl="0" algn="ctr">
              <a:lnSpc>
                <a:spcPct val="150000"/>
              </a:lnSpc>
              <a:spcBef>
                <a:spcPts val="0"/>
              </a:spcBef>
              <a:buNone/>
            </a:pPr>
            <a:r>
              <a:rPr b="1" lang="en">
                <a:latin typeface="Raleway"/>
                <a:ea typeface="Raleway"/>
                <a:cs typeface="Raleway"/>
                <a:sym typeface="Raleway"/>
              </a:rPr>
              <a:t>Key mutations</a:t>
            </a:r>
          </a:p>
        </p:txBody>
      </p:sp>
      <p:sp>
        <p:nvSpPr>
          <p:cNvPr id="384" name="Shape 384"/>
          <p:cNvSpPr/>
          <p:nvPr/>
        </p:nvSpPr>
        <p:spPr>
          <a:xfrm>
            <a:off x="4490225" y="4142625"/>
            <a:ext cx="1713300" cy="393600"/>
          </a:xfrm>
          <a:prstGeom prst="roundRect">
            <a:avLst>
              <a:gd fmla="val 16667" name="adj"/>
            </a:avLst>
          </a:prstGeom>
          <a:noFill/>
          <a:ln cap="flat" cmpd="sng" w="38100">
            <a:solidFill>
              <a:srgbClr val="E0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title"/>
          </p:nvPr>
        </p:nvSpPr>
        <p:spPr>
          <a:xfrm>
            <a:off x="235500" y="1402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Background: ALE Experiment Processing</a:t>
            </a:r>
          </a:p>
        </p:txBody>
      </p:sp>
      <p:pic>
        <p:nvPicPr>
          <p:cNvPr id="63" name="Shape 63"/>
          <p:cNvPicPr preferRelativeResize="0"/>
          <p:nvPr/>
        </p:nvPicPr>
        <p:blipFill>
          <a:blip r:embed="rId4">
            <a:alphaModFix/>
          </a:blip>
          <a:stretch>
            <a:fillRect/>
          </a:stretch>
        </p:blipFill>
        <p:spPr>
          <a:xfrm>
            <a:off x="2214624" y="963206"/>
            <a:ext cx="4765576" cy="3394176"/>
          </a:xfrm>
          <a:prstGeom prst="rect">
            <a:avLst/>
          </a:prstGeom>
          <a:noFill/>
          <a:ln>
            <a:noFill/>
          </a:ln>
        </p:spPr>
      </p:pic>
      <p:sp>
        <p:nvSpPr>
          <p:cNvPr id="64" name="Shape 64"/>
          <p:cNvSpPr txBox="1"/>
          <p:nvPr/>
        </p:nvSpPr>
        <p:spPr>
          <a:xfrm>
            <a:off x="2786250" y="4760050"/>
            <a:ext cx="3571500" cy="213900"/>
          </a:xfrm>
          <a:prstGeom prst="rect">
            <a:avLst/>
          </a:prstGeom>
          <a:noFill/>
          <a:ln>
            <a:noFill/>
          </a:ln>
        </p:spPr>
        <p:txBody>
          <a:bodyPr anchorCtr="0" anchor="t" bIns="91425" lIns="91425" rIns="91425" tIns="91425">
            <a:noAutofit/>
          </a:bodyPr>
          <a:lstStyle/>
          <a:p>
            <a:pPr lvl="0" algn="ctr">
              <a:spcBef>
                <a:spcPts val="0"/>
              </a:spcBef>
              <a:buNone/>
            </a:pPr>
            <a:r>
              <a:rPr lang="en" sz="800">
                <a:solidFill>
                  <a:srgbClr val="666666"/>
                </a:solidFill>
                <a:latin typeface="Open Sans"/>
                <a:ea typeface="Open Sans"/>
                <a:cs typeface="Open Sans"/>
                <a:sym typeface="Open Sans"/>
              </a:rPr>
              <a:t>Williams </a:t>
            </a:r>
            <a:r>
              <a:rPr i="1" lang="en" sz="800">
                <a:solidFill>
                  <a:srgbClr val="666666"/>
                </a:solidFill>
                <a:latin typeface="Open Sans"/>
                <a:ea typeface="Open Sans"/>
                <a:cs typeface="Open Sans"/>
                <a:sym typeface="Open Sans"/>
              </a:rPr>
              <a:t>et al., Trends in Biotech May 2016</a:t>
            </a:r>
          </a:p>
        </p:txBody>
      </p:sp>
      <p:sp>
        <p:nvSpPr>
          <p:cNvPr id="65" name="Shape 6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66" name="Shape 66"/>
          <p:cNvSpPr/>
          <p:nvPr/>
        </p:nvSpPr>
        <p:spPr>
          <a:xfrm>
            <a:off x="2214625" y="1980775"/>
            <a:ext cx="2338200" cy="8148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7" name="Shape 67"/>
          <p:cNvSpPr/>
          <p:nvPr/>
        </p:nvSpPr>
        <p:spPr>
          <a:xfrm>
            <a:off x="4529125" y="963200"/>
            <a:ext cx="2505000" cy="18324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8" name="Shape 68"/>
          <p:cNvSpPr/>
          <p:nvPr/>
        </p:nvSpPr>
        <p:spPr>
          <a:xfrm>
            <a:off x="4529125" y="2710350"/>
            <a:ext cx="2451000" cy="1759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9" name="Shape 69"/>
          <p:cNvSpPr/>
          <p:nvPr/>
        </p:nvSpPr>
        <p:spPr>
          <a:xfrm>
            <a:off x="2143125" y="2898025"/>
            <a:ext cx="2385900" cy="1759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70" name="Shape 70"/>
          <p:cNvSpPr txBox="1"/>
          <p:nvPr/>
        </p:nvSpPr>
        <p:spPr>
          <a:xfrm>
            <a:off x="1386999" y="1359350"/>
            <a:ext cx="9483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a:t>
            </a:r>
          </a:p>
        </p:txBody>
      </p:sp>
      <p:pic>
        <p:nvPicPr>
          <p:cNvPr descr="stress.png" id="71" name="Shape 71"/>
          <p:cNvPicPr preferRelativeResize="0"/>
          <p:nvPr/>
        </p:nvPicPr>
        <p:blipFill>
          <a:blip r:embed="rId5">
            <a:alphaModFix/>
          </a:blip>
          <a:stretch>
            <a:fillRect/>
          </a:stretch>
        </p:blipFill>
        <p:spPr>
          <a:xfrm>
            <a:off x="2455611" y="1593861"/>
            <a:ext cx="99968" cy="185735"/>
          </a:xfrm>
          <a:prstGeom prst="rect">
            <a:avLst/>
          </a:prstGeom>
          <a:noFill/>
          <a:ln>
            <a:noFill/>
          </a:ln>
        </p:spPr>
      </p:pic>
      <p:pic>
        <p:nvPicPr>
          <p:cNvPr descr="stress.png" id="72" name="Shape 72"/>
          <p:cNvPicPr preferRelativeResize="0"/>
          <p:nvPr/>
        </p:nvPicPr>
        <p:blipFill>
          <a:blip r:embed="rId5">
            <a:alphaModFix/>
          </a:blip>
          <a:stretch>
            <a:fillRect/>
          </a:stretch>
        </p:blipFill>
        <p:spPr>
          <a:xfrm>
            <a:off x="3013087" y="1593861"/>
            <a:ext cx="99968" cy="185735"/>
          </a:xfrm>
          <a:prstGeom prst="rect">
            <a:avLst/>
          </a:prstGeom>
          <a:noFill/>
          <a:ln>
            <a:noFill/>
          </a:ln>
        </p:spPr>
      </p:pic>
      <p:pic>
        <p:nvPicPr>
          <p:cNvPr descr="stress.png" id="73" name="Shape 73"/>
          <p:cNvPicPr preferRelativeResize="0"/>
          <p:nvPr/>
        </p:nvPicPr>
        <p:blipFill>
          <a:blip r:embed="rId5">
            <a:alphaModFix/>
          </a:blip>
          <a:stretch>
            <a:fillRect/>
          </a:stretch>
        </p:blipFill>
        <p:spPr>
          <a:xfrm>
            <a:off x="3525134" y="1593861"/>
            <a:ext cx="99968" cy="185735"/>
          </a:xfrm>
          <a:prstGeom prst="rect">
            <a:avLst/>
          </a:prstGeom>
          <a:noFill/>
          <a:ln>
            <a:noFill/>
          </a:ln>
        </p:spPr>
      </p:pic>
      <p:pic>
        <p:nvPicPr>
          <p:cNvPr descr="stress.png" id="74" name="Shape 74"/>
          <p:cNvPicPr preferRelativeResize="0"/>
          <p:nvPr/>
        </p:nvPicPr>
        <p:blipFill>
          <a:blip r:embed="rId5">
            <a:alphaModFix/>
          </a:blip>
          <a:stretch>
            <a:fillRect/>
          </a:stretch>
        </p:blipFill>
        <p:spPr>
          <a:xfrm>
            <a:off x="4052472" y="1593861"/>
            <a:ext cx="99968" cy="1857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7"/>
                                        </p:tgtEl>
                                      </p:cBhvr>
                                    </p:animEffect>
                                    <p:set>
                                      <p:cBhvr>
                                        <p:cTn dur="1" fill="hold">
                                          <p:stCondLst>
                                            <p:cond delay="1000"/>
                                          </p:stCondLst>
                                        </p:cTn>
                                        <p:tgtEl>
                                          <p:spTgt spid="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66"/>
                                        </p:tgtEl>
                                      </p:cBhvr>
                                    </p:animEffect>
                                    <p:set>
                                      <p:cBhvr>
                                        <p:cTn dur="1" fill="hold">
                                          <p:stCondLst>
                                            <p:cond delay="1000"/>
                                          </p:stCondLst>
                                        </p:cTn>
                                        <p:tgtEl>
                                          <p:spTgt spid="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8"/>
                                        </p:tgtEl>
                                      </p:cBhvr>
                                    </p:animEffect>
                                    <p:set>
                                      <p:cBhvr>
                                        <p:cTn dur="1" fill="hold">
                                          <p:stCondLst>
                                            <p:cond delay="1000"/>
                                          </p:stCondLst>
                                        </p:cTn>
                                        <p:tgtEl>
                                          <p:spTgt spid="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9"/>
                                        </p:tgtEl>
                                      </p:cBhvr>
                                    </p:animEffect>
                                    <p:set>
                                      <p:cBhvr>
                                        <p:cTn dur="1" fill="hold">
                                          <p:stCondLst>
                                            <p:cond delay="1000"/>
                                          </p:stCondLst>
                                        </p:cTn>
                                        <p:tgtEl>
                                          <p:spTgt spid="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pic>
        <p:nvPicPr>
          <p:cNvPr id="389" name="Shape 389"/>
          <p:cNvPicPr preferRelativeResize="0"/>
          <p:nvPr/>
        </p:nvPicPr>
        <p:blipFill>
          <a:blip r:embed="rId3">
            <a:alphaModFix/>
          </a:blip>
          <a:stretch>
            <a:fillRect/>
          </a:stretch>
        </p:blipFill>
        <p:spPr>
          <a:xfrm>
            <a:off x="2109481" y="1266749"/>
            <a:ext cx="2666840" cy="3550149"/>
          </a:xfrm>
          <a:prstGeom prst="rect">
            <a:avLst/>
          </a:prstGeom>
          <a:noFill/>
          <a:ln>
            <a:noFill/>
          </a:ln>
        </p:spPr>
      </p:pic>
      <p:sp>
        <p:nvSpPr>
          <p:cNvPr id="390" name="Shape 390"/>
          <p:cNvSpPr txBox="1"/>
          <p:nvPr>
            <p:ph type="title"/>
          </p:nvPr>
        </p:nvSpPr>
        <p:spPr>
          <a:xfrm>
            <a:off x="311700" y="292625"/>
            <a:ext cx="8520600" cy="572700"/>
          </a:xfrm>
          <a:prstGeom prst="rect">
            <a:avLst/>
          </a:prstGeom>
        </p:spPr>
        <p:txBody>
          <a:bodyPr anchorCtr="0" anchor="t" bIns="91425" lIns="91425" rIns="91425" tIns="91425">
            <a:noAutofit/>
          </a:bodyPr>
          <a:lstStyle/>
          <a:p>
            <a:pPr lvl="0" rtl="0">
              <a:spcBef>
                <a:spcPts val="0"/>
              </a:spcBef>
              <a:buClr>
                <a:srgbClr val="000000"/>
              </a:buClr>
              <a:buSzPct val="39285"/>
              <a:buFont typeface="Arial"/>
              <a:buNone/>
            </a:pPr>
            <a:r>
              <a:rPr lang="en">
                <a:latin typeface="Raleway"/>
                <a:ea typeface="Raleway"/>
                <a:cs typeface="Raleway"/>
                <a:sym typeface="Raleway"/>
              </a:rPr>
              <a:t>Aim III: Enrichment Mutation Analysis (Workflow)</a:t>
            </a:r>
          </a:p>
        </p:txBody>
      </p:sp>
      <p:sp>
        <p:nvSpPr>
          <p:cNvPr id="391" name="Shape 391"/>
          <p:cNvSpPr txBox="1"/>
          <p:nvPr/>
        </p:nvSpPr>
        <p:spPr>
          <a:xfrm>
            <a:off x="1012099" y="1773725"/>
            <a:ext cx="12513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 1</a:t>
            </a:r>
          </a:p>
        </p:txBody>
      </p:sp>
      <p:sp>
        <p:nvSpPr>
          <p:cNvPr id="392" name="Shape 392"/>
          <p:cNvSpPr txBox="1"/>
          <p:nvPr/>
        </p:nvSpPr>
        <p:spPr>
          <a:xfrm>
            <a:off x="1012099" y="2950675"/>
            <a:ext cx="12513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 2</a:t>
            </a:r>
          </a:p>
        </p:txBody>
      </p:sp>
      <p:sp>
        <p:nvSpPr>
          <p:cNvPr id="393" name="Shape 393"/>
          <p:cNvSpPr txBox="1"/>
          <p:nvPr/>
        </p:nvSpPr>
        <p:spPr>
          <a:xfrm>
            <a:off x="1012099" y="4146825"/>
            <a:ext cx="12513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 3</a:t>
            </a:r>
          </a:p>
        </p:txBody>
      </p:sp>
      <p:sp>
        <p:nvSpPr>
          <p:cNvPr id="394" name="Shape 394"/>
          <p:cNvSpPr/>
          <p:nvPr/>
        </p:nvSpPr>
        <p:spPr>
          <a:xfrm>
            <a:off x="4098806" y="1561050"/>
            <a:ext cx="707100" cy="2130300"/>
          </a:xfrm>
          <a:prstGeom prst="roundRect">
            <a:avLst>
              <a:gd fmla="val 16667" name="adj"/>
            </a:avLst>
          </a:prstGeom>
          <a:noFill/>
          <a:ln cap="flat" cmpd="sng" w="38100">
            <a:solidFill>
              <a:srgbClr val="00E676"/>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5" name="Shape 395"/>
          <p:cNvSpPr txBox="1"/>
          <p:nvPr/>
        </p:nvSpPr>
        <p:spPr>
          <a:xfrm>
            <a:off x="4290909" y="1989775"/>
            <a:ext cx="228900" cy="291000"/>
          </a:xfrm>
          <a:prstGeom prst="rect">
            <a:avLst/>
          </a:prstGeom>
          <a:noFill/>
          <a:ln>
            <a:noFill/>
          </a:ln>
        </p:spPr>
        <p:txBody>
          <a:bodyPr anchorCtr="0" anchor="t" bIns="91425" lIns="91425" rIns="91425" tIns="91425">
            <a:noAutofit/>
          </a:bodyPr>
          <a:lstStyle/>
          <a:p>
            <a:pPr lvl="0" rtl="0">
              <a:spcBef>
                <a:spcPts val="0"/>
              </a:spcBef>
              <a:buNone/>
            </a:pPr>
            <a:r>
              <a:rPr b="1" lang="en" sz="2000">
                <a:solidFill>
                  <a:srgbClr val="E91E63"/>
                </a:solidFill>
                <a:latin typeface="Open Sans"/>
                <a:ea typeface="Open Sans"/>
                <a:cs typeface="Open Sans"/>
                <a:sym typeface="Open Sans"/>
              </a:rPr>
              <a:t>A</a:t>
            </a:r>
          </a:p>
        </p:txBody>
      </p:sp>
      <p:sp>
        <p:nvSpPr>
          <p:cNvPr id="396" name="Shape 396"/>
          <p:cNvSpPr txBox="1"/>
          <p:nvPr/>
        </p:nvSpPr>
        <p:spPr>
          <a:xfrm>
            <a:off x="4195128" y="3201870"/>
            <a:ext cx="228900" cy="291000"/>
          </a:xfrm>
          <a:prstGeom prst="rect">
            <a:avLst/>
          </a:prstGeom>
          <a:noFill/>
          <a:ln>
            <a:noFill/>
          </a:ln>
        </p:spPr>
        <p:txBody>
          <a:bodyPr anchorCtr="0" anchor="t" bIns="91425" lIns="91425" rIns="91425" tIns="91425">
            <a:noAutofit/>
          </a:bodyPr>
          <a:lstStyle/>
          <a:p>
            <a:pPr lvl="0" rtl="0">
              <a:spcBef>
                <a:spcPts val="0"/>
              </a:spcBef>
              <a:buNone/>
            </a:pPr>
            <a:r>
              <a:rPr b="1" lang="en" sz="2000">
                <a:solidFill>
                  <a:srgbClr val="E91E63"/>
                </a:solidFill>
                <a:latin typeface="Open Sans"/>
                <a:ea typeface="Open Sans"/>
                <a:cs typeface="Open Sans"/>
                <a:sym typeface="Open Sans"/>
              </a:rPr>
              <a:t>A</a:t>
            </a:r>
          </a:p>
        </p:txBody>
      </p:sp>
      <p:sp>
        <p:nvSpPr>
          <p:cNvPr id="397" name="Shape 397"/>
          <p:cNvSpPr txBox="1"/>
          <p:nvPr/>
        </p:nvSpPr>
        <p:spPr>
          <a:xfrm>
            <a:off x="4374295" y="3323316"/>
            <a:ext cx="249900" cy="249900"/>
          </a:xfrm>
          <a:prstGeom prst="rect">
            <a:avLst/>
          </a:prstGeom>
          <a:noFill/>
          <a:ln>
            <a:noFill/>
          </a:ln>
        </p:spPr>
        <p:txBody>
          <a:bodyPr anchorCtr="0" anchor="ctr" bIns="91425" lIns="91425" rIns="91425" tIns="91425">
            <a:noAutofit/>
          </a:bodyPr>
          <a:lstStyle/>
          <a:p>
            <a:pPr lvl="0" rtl="0">
              <a:spcBef>
                <a:spcPts val="0"/>
              </a:spcBef>
              <a:buNone/>
            </a:pPr>
            <a:r>
              <a:rPr b="1" lang="en" sz="2000">
                <a:solidFill>
                  <a:srgbClr val="2196F0"/>
                </a:solidFill>
                <a:latin typeface="Open Sans"/>
                <a:ea typeface="Open Sans"/>
                <a:cs typeface="Open Sans"/>
                <a:sym typeface="Open Sans"/>
              </a:rPr>
              <a:t>B</a:t>
            </a:r>
          </a:p>
        </p:txBody>
      </p:sp>
      <p:sp>
        <p:nvSpPr>
          <p:cNvPr id="398" name="Shape 398"/>
          <p:cNvSpPr txBox="1"/>
          <p:nvPr/>
        </p:nvSpPr>
        <p:spPr>
          <a:xfrm>
            <a:off x="5207374" y="1462725"/>
            <a:ext cx="3729300" cy="15654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27500"/>
              <a:buFont typeface="Arial"/>
              <a:buNone/>
            </a:pPr>
            <a:r>
              <a:rPr lang="en" sz="4000">
                <a:solidFill>
                  <a:schemeClr val="dk2"/>
                </a:solidFill>
                <a:latin typeface="Raleway"/>
                <a:ea typeface="Raleway"/>
                <a:cs typeface="Raleway"/>
                <a:sym typeface="Raleway"/>
              </a:rPr>
              <a:t>Mutations enrich gene </a:t>
            </a:r>
            <a:r>
              <a:rPr b="1" lang="en" sz="4000">
                <a:solidFill>
                  <a:srgbClr val="E91E63"/>
                </a:solidFill>
                <a:latin typeface="Raleway"/>
                <a:ea typeface="Raleway"/>
                <a:cs typeface="Raleway"/>
                <a:sym typeface="Raleway"/>
              </a:rPr>
              <a:t>A</a:t>
            </a:r>
            <a:r>
              <a:rPr lang="en" sz="4000">
                <a:solidFill>
                  <a:schemeClr val="dk2"/>
                </a:solidFill>
                <a:latin typeface="Raleway"/>
                <a:ea typeface="Raleway"/>
                <a:cs typeface="Raleway"/>
                <a:sym typeface="Raleway"/>
              </a:rPr>
              <a:t>.</a:t>
            </a:r>
          </a:p>
        </p:txBody>
      </p:sp>
      <p:sp>
        <p:nvSpPr>
          <p:cNvPr id="399" name="Shape 3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 name="Shape 403"/>
        <p:cNvGrpSpPr/>
        <p:nvPr/>
      </p:nvGrpSpPr>
      <p:grpSpPr>
        <a:xfrm>
          <a:off x="0" y="0"/>
          <a:ext cx="0" cy="0"/>
          <a:chOff x="0" y="0"/>
          <a:chExt cx="0" cy="0"/>
        </a:xfrm>
      </p:grpSpPr>
      <p:pic>
        <p:nvPicPr>
          <p:cNvPr id="404" name="Shape 404"/>
          <p:cNvPicPr preferRelativeResize="0"/>
          <p:nvPr/>
        </p:nvPicPr>
        <p:blipFill>
          <a:blip r:embed="rId3">
            <a:alphaModFix/>
          </a:blip>
          <a:stretch>
            <a:fillRect/>
          </a:stretch>
        </p:blipFill>
        <p:spPr>
          <a:xfrm>
            <a:off x="2109481" y="1266749"/>
            <a:ext cx="2666840" cy="3550149"/>
          </a:xfrm>
          <a:prstGeom prst="rect">
            <a:avLst/>
          </a:prstGeom>
          <a:noFill/>
          <a:ln>
            <a:noFill/>
          </a:ln>
        </p:spPr>
      </p:pic>
      <p:sp>
        <p:nvSpPr>
          <p:cNvPr id="405" name="Shape 405"/>
          <p:cNvSpPr/>
          <p:nvPr/>
        </p:nvSpPr>
        <p:spPr>
          <a:xfrm>
            <a:off x="3090250" y="2708625"/>
            <a:ext cx="1715700" cy="982800"/>
          </a:xfrm>
          <a:prstGeom prst="roundRect">
            <a:avLst>
              <a:gd fmla="val 16667" name="adj"/>
            </a:avLst>
          </a:prstGeom>
          <a:noFill/>
          <a:ln cap="flat" cmpd="sng" w="38100">
            <a:solidFill>
              <a:srgbClr val="00E676"/>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6" name="Shape 406"/>
          <p:cNvSpPr txBox="1"/>
          <p:nvPr/>
        </p:nvSpPr>
        <p:spPr>
          <a:xfrm>
            <a:off x="3229416" y="3201870"/>
            <a:ext cx="228900" cy="291000"/>
          </a:xfrm>
          <a:prstGeom prst="rect">
            <a:avLst/>
          </a:prstGeom>
          <a:noFill/>
          <a:ln>
            <a:noFill/>
          </a:ln>
        </p:spPr>
        <p:txBody>
          <a:bodyPr anchorCtr="0" anchor="t" bIns="91425" lIns="91425" rIns="91425" tIns="91425">
            <a:noAutofit/>
          </a:bodyPr>
          <a:lstStyle/>
          <a:p>
            <a:pPr lvl="0" rtl="0">
              <a:spcBef>
                <a:spcPts val="0"/>
              </a:spcBef>
              <a:buClr>
                <a:srgbClr val="000000"/>
              </a:buClr>
              <a:buSzPct val="55000"/>
              <a:buFont typeface="Arial"/>
              <a:buNone/>
            </a:pPr>
            <a:r>
              <a:rPr b="1" lang="en" sz="2000">
                <a:solidFill>
                  <a:srgbClr val="E91E63"/>
                </a:solidFill>
                <a:latin typeface="Open Sans"/>
                <a:ea typeface="Open Sans"/>
                <a:cs typeface="Open Sans"/>
                <a:sym typeface="Open Sans"/>
              </a:rPr>
              <a:t>A</a:t>
            </a:r>
          </a:p>
        </p:txBody>
      </p:sp>
      <p:sp>
        <p:nvSpPr>
          <p:cNvPr id="407" name="Shape 407"/>
          <p:cNvSpPr txBox="1"/>
          <p:nvPr/>
        </p:nvSpPr>
        <p:spPr>
          <a:xfrm>
            <a:off x="3408583" y="3323316"/>
            <a:ext cx="249900" cy="249900"/>
          </a:xfrm>
          <a:prstGeom prst="rect">
            <a:avLst/>
          </a:prstGeom>
          <a:noFill/>
          <a:ln>
            <a:noFill/>
          </a:ln>
        </p:spPr>
        <p:txBody>
          <a:bodyPr anchorCtr="0" anchor="ctr" bIns="91425" lIns="91425" rIns="91425" tIns="91425">
            <a:noAutofit/>
          </a:bodyPr>
          <a:lstStyle/>
          <a:p>
            <a:pPr lvl="0" rtl="0">
              <a:spcBef>
                <a:spcPts val="0"/>
              </a:spcBef>
              <a:buNone/>
            </a:pPr>
            <a:r>
              <a:rPr b="1" lang="en" sz="2000">
                <a:solidFill>
                  <a:srgbClr val="2196F0"/>
                </a:solidFill>
                <a:latin typeface="Open Sans"/>
                <a:ea typeface="Open Sans"/>
                <a:cs typeface="Open Sans"/>
                <a:sym typeface="Open Sans"/>
              </a:rPr>
              <a:t>B</a:t>
            </a:r>
          </a:p>
        </p:txBody>
      </p:sp>
      <p:sp>
        <p:nvSpPr>
          <p:cNvPr id="408" name="Shape 408"/>
          <p:cNvSpPr txBox="1"/>
          <p:nvPr/>
        </p:nvSpPr>
        <p:spPr>
          <a:xfrm>
            <a:off x="4298516" y="3185270"/>
            <a:ext cx="228900" cy="291000"/>
          </a:xfrm>
          <a:prstGeom prst="rect">
            <a:avLst/>
          </a:prstGeom>
          <a:noFill/>
          <a:ln>
            <a:noFill/>
          </a:ln>
        </p:spPr>
        <p:txBody>
          <a:bodyPr anchorCtr="0" anchor="t" bIns="91425" lIns="91425" rIns="91425" tIns="91425">
            <a:noAutofit/>
          </a:bodyPr>
          <a:lstStyle/>
          <a:p>
            <a:pPr lvl="0" rtl="0">
              <a:spcBef>
                <a:spcPts val="0"/>
              </a:spcBef>
              <a:buNone/>
            </a:pPr>
            <a:r>
              <a:rPr b="1" lang="en" sz="2000">
                <a:solidFill>
                  <a:srgbClr val="E91E63"/>
                </a:solidFill>
                <a:latin typeface="Open Sans"/>
                <a:ea typeface="Open Sans"/>
                <a:cs typeface="Open Sans"/>
                <a:sym typeface="Open Sans"/>
              </a:rPr>
              <a:t>A</a:t>
            </a:r>
          </a:p>
        </p:txBody>
      </p:sp>
      <p:sp>
        <p:nvSpPr>
          <p:cNvPr id="409" name="Shape 40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10" name="Shape 410"/>
          <p:cNvSpPr txBox="1"/>
          <p:nvPr>
            <p:ph type="title"/>
          </p:nvPr>
        </p:nvSpPr>
        <p:spPr>
          <a:xfrm>
            <a:off x="311700" y="2926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III: Enrichment Mutation Analysis (Workflow)</a:t>
            </a:r>
          </a:p>
        </p:txBody>
      </p:sp>
      <p:sp>
        <p:nvSpPr>
          <p:cNvPr id="411" name="Shape 411"/>
          <p:cNvSpPr txBox="1"/>
          <p:nvPr/>
        </p:nvSpPr>
        <p:spPr>
          <a:xfrm>
            <a:off x="5207374" y="1462725"/>
            <a:ext cx="3729300" cy="15654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27500"/>
              <a:buFont typeface="Arial"/>
              <a:buNone/>
            </a:pPr>
            <a:r>
              <a:rPr lang="en" sz="4000">
                <a:solidFill>
                  <a:schemeClr val="dk2"/>
                </a:solidFill>
                <a:latin typeface="Raleway"/>
                <a:ea typeface="Raleway"/>
                <a:cs typeface="Raleway"/>
                <a:sym typeface="Raleway"/>
              </a:rPr>
              <a:t>Mutations enrich gene </a:t>
            </a:r>
            <a:r>
              <a:rPr b="1" lang="en" sz="4000">
                <a:solidFill>
                  <a:srgbClr val="E91E63"/>
                </a:solidFill>
                <a:latin typeface="Raleway"/>
                <a:ea typeface="Raleway"/>
                <a:cs typeface="Raleway"/>
                <a:sym typeface="Raleway"/>
              </a:rPr>
              <a:t>A</a:t>
            </a:r>
            <a:r>
              <a:rPr lang="en" sz="4000">
                <a:solidFill>
                  <a:schemeClr val="dk2"/>
                </a:solidFill>
                <a:latin typeface="Raleway"/>
                <a:ea typeface="Raleway"/>
                <a:cs typeface="Raleway"/>
                <a:sym typeface="Raleway"/>
              </a:rPr>
              <a:t>.</a:t>
            </a:r>
          </a:p>
        </p:txBody>
      </p:sp>
      <p:sp>
        <p:nvSpPr>
          <p:cNvPr id="412" name="Shape 412"/>
          <p:cNvSpPr txBox="1"/>
          <p:nvPr/>
        </p:nvSpPr>
        <p:spPr>
          <a:xfrm>
            <a:off x="1012099" y="1773725"/>
            <a:ext cx="12513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 1</a:t>
            </a:r>
          </a:p>
        </p:txBody>
      </p:sp>
      <p:sp>
        <p:nvSpPr>
          <p:cNvPr id="413" name="Shape 413"/>
          <p:cNvSpPr txBox="1"/>
          <p:nvPr/>
        </p:nvSpPr>
        <p:spPr>
          <a:xfrm>
            <a:off x="1012099" y="2950675"/>
            <a:ext cx="12513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 2</a:t>
            </a:r>
          </a:p>
        </p:txBody>
      </p:sp>
      <p:sp>
        <p:nvSpPr>
          <p:cNvPr id="414" name="Shape 414"/>
          <p:cNvSpPr txBox="1"/>
          <p:nvPr/>
        </p:nvSpPr>
        <p:spPr>
          <a:xfrm>
            <a:off x="1012099" y="4146825"/>
            <a:ext cx="12513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 3</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pic>
        <p:nvPicPr>
          <p:cNvPr id="419" name="Shape 419"/>
          <p:cNvPicPr preferRelativeResize="0"/>
          <p:nvPr/>
        </p:nvPicPr>
        <p:blipFill>
          <a:blip r:embed="rId3">
            <a:alphaModFix/>
          </a:blip>
          <a:stretch>
            <a:fillRect/>
          </a:stretch>
        </p:blipFill>
        <p:spPr>
          <a:xfrm>
            <a:off x="2109481" y="1266749"/>
            <a:ext cx="2666840" cy="3550149"/>
          </a:xfrm>
          <a:prstGeom prst="rect">
            <a:avLst/>
          </a:prstGeom>
          <a:noFill/>
          <a:ln>
            <a:noFill/>
          </a:ln>
        </p:spPr>
      </p:pic>
      <p:sp>
        <p:nvSpPr>
          <p:cNvPr id="420" name="Shape 420"/>
          <p:cNvSpPr txBox="1"/>
          <p:nvPr/>
        </p:nvSpPr>
        <p:spPr>
          <a:xfrm>
            <a:off x="995524" y="1773725"/>
            <a:ext cx="1268099"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 1</a:t>
            </a:r>
          </a:p>
        </p:txBody>
      </p:sp>
      <p:sp>
        <p:nvSpPr>
          <p:cNvPr id="421" name="Shape 421"/>
          <p:cNvSpPr txBox="1"/>
          <p:nvPr/>
        </p:nvSpPr>
        <p:spPr>
          <a:xfrm>
            <a:off x="995524" y="2950675"/>
            <a:ext cx="1268099"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 2</a:t>
            </a:r>
          </a:p>
        </p:txBody>
      </p:sp>
      <p:sp>
        <p:nvSpPr>
          <p:cNvPr id="422" name="Shape 422"/>
          <p:cNvSpPr txBox="1"/>
          <p:nvPr/>
        </p:nvSpPr>
        <p:spPr>
          <a:xfrm>
            <a:off x="995524" y="4146825"/>
            <a:ext cx="1268099"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 3</a:t>
            </a:r>
          </a:p>
        </p:txBody>
      </p:sp>
      <p:sp>
        <p:nvSpPr>
          <p:cNvPr id="423" name="Shape 423"/>
          <p:cNvSpPr txBox="1"/>
          <p:nvPr/>
        </p:nvSpPr>
        <p:spPr>
          <a:xfrm>
            <a:off x="4190689" y="3247510"/>
            <a:ext cx="228900" cy="291000"/>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E91E63"/>
                </a:solidFill>
                <a:latin typeface="Open Sans"/>
                <a:ea typeface="Open Sans"/>
                <a:cs typeface="Open Sans"/>
                <a:sym typeface="Open Sans"/>
              </a:rPr>
              <a:t>A</a:t>
            </a:r>
          </a:p>
        </p:txBody>
      </p:sp>
      <p:sp>
        <p:nvSpPr>
          <p:cNvPr id="424" name="Shape 424"/>
          <p:cNvSpPr txBox="1"/>
          <p:nvPr/>
        </p:nvSpPr>
        <p:spPr>
          <a:xfrm>
            <a:off x="4402986" y="3368956"/>
            <a:ext cx="200100" cy="249900"/>
          </a:xfrm>
          <a:prstGeom prst="rect">
            <a:avLst/>
          </a:prstGeom>
          <a:noFill/>
          <a:ln>
            <a:noFill/>
          </a:ln>
        </p:spPr>
        <p:txBody>
          <a:bodyPr anchorCtr="0" anchor="ctr" bIns="91425" lIns="91425" rIns="91425" tIns="91425">
            <a:noAutofit/>
          </a:bodyPr>
          <a:lstStyle/>
          <a:p>
            <a:pPr lvl="0" rtl="0">
              <a:spcBef>
                <a:spcPts val="0"/>
              </a:spcBef>
              <a:buNone/>
            </a:pPr>
            <a:r>
              <a:rPr b="1" lang="en" sz="2000">
                <a:solidFill>
                  <a:srgbClr val="2196F0"/>
                </a:solidFill>
                <a:latin typeface="Open Sans"/>
                <a:ea typeface="Open Sans"/>
                <a:cs typeface="Open Sans"/>
                <a:sym typeface="Open Sans"/>
              </a:rPr>
              <a:t>B</a:t>
            </a:r>
          </a:p>
        </p:txBody>
      </p:sp>
      <p:sp>
        <p:nvSpPr>
          <p:cNvPr id="425" name="Shape 425"/>
          <p:cNvSpPr txBox="1"/>
          <p:nvPr/>
        </p:nvSpPr>
        <p:spPr>
          <a:xfrm>
            <a:off x="3328441" y="4354995"/>
            <a:ext cx="228900" cy="291000"/>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E91E63"/>
                </a:solidFill>
                <a:latin typeface="Open Sans"/>
                <a:ea typeface="Open Sans"/>
                <a:cs typeface="Open Sans"/>
                <a:sym typeface="Open Sans"/>
              </a:rPr>
              <a:t>A</a:t>
            </a:r>
          </a:p>
        </p:txBody>
      </p:sp>
      <p:sp>
        <p:nvSpPr>
          <p:cNvPr id="426" name="Shape 426"/>
          <p:cNvSpPr txBox="1"/>
          <p:nvPr/>
        </p:nvSpPr>
        <p:spPr>
          <a:xfrm>
            <a:off x="4284429" y="3160525"/>
            <a:ext cx="249900" cy="249899"/>
          </a:xfrm>
          <a:prstGeom prst="rect">
            <a:avLst/>
          </a:prstGeom>
          <a:noFill/>
          <a:ln>
            <a:noFill/>
          </a:ln>
        </p:spPr>
        <p:txBody>
          <a:bodyPr anchorCtr="0" anchor="ctr" bIns="91425" lIns="91425" rIns="91425" tIns="91425">
            <a:noAutofit/>
          </a:bodyPr>
          <a:lstStyle/>
          <a:p>
            <a:pPr lvl="0" rtl="0">
              <a:spcBef>
                <a:spcPts val="0"/>
              </a:spcBef>
              <a:buNone/>
            </a:pPr>
            <a:r>
              <a:rPr b="1" lang="en" sz="2000">
                <a:solidFill>
                  <a:srgbClr val="FDD835"/>
                </a:solidFill>
                <a:latin typeface="Open Sans"/>
                <a:ea typeface="Open Sans"/>
                <a:cs typeface="Open Sans"/>
                <a:sym typeface="Open Sans"/>
              </a:rPr>
              <a:t>C</a:t>
            </a:r>
          </a:p>
        </p:txBody>
      </p:sp>
      <p:sp>
        <p:nvSpPr>
          <p:cNvPr id="427" name="Shape 427"/>
          <p:cNvSpPr/>
          <p:nvPr/>
        </p:nvSpPr>
        <p:spPr>
          <a:xfrm rot="2065251">
            <a:off x="3413572" y="2608143"/>
            <a:ext cx="1161220" cy="2491364"/>
          </a:xfrm>
          <a:prstGeom prst="ellipse">
            <a:avLst/>
          </a:prstGeom>
          <a:noFill/>
          <a:ln cap="flat" cmpd="sng" w="38100">
            <a:solidFill>
              <a:srgbClr val="00E676"/>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8" name="Shape 4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29" name="Shape 429"/>
          <p:cNvSpPr txBox="1"/>
          <p:nvPr>
            <p:ph type="title"/>
          </p:nvPr>
        </p:nvSpPr>
        <p:spPr>
          <a:xfrm>
            <a:off x="311700" y="2926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III: Enrichment Mutation Analysis (Workflow)</a:t>
            </a:r>
          </a:p>
        </p:txBody>
      </p:sp>
      <p:sp>
        <p:nvSpPr>
          <p:cNvPr id="430" name="Shape 430"/>
          <p:cNvSpPr txBox="1"/>
          <p:nvPr/>
        </p:nvSpPr>
        <p:spPr>
          <a:xfrm>
            <a:off x="5207374" y="1462725"/>
            <a:ext cx="3729300" cy="15654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27500"/>
              <a:buFont typeface="Arial"/>
              <a:buNone/>
            </a:pPr>
            <a:r>
              <a:rPr lang="en" sz="4000">
                <a:solidFill>
                  <a:schemeClr val="dk2"/>
                </a:solidFill>
                <a:latin typeface="Raleway"/>
                <a:ea typeface="Raleway"/>
                <a:cs typeface="Raleway"/>
                <a:sym typeface="Raleway"/>
              </a:rPr>
              <a:t>Mutations enrich gene </a:t>
            </a:r>
            <a:r>
              <a:rPr b="1" lang="en" sz="4000">
                <a:solidFill>
                  <a:srgbClr val="E91E63"/>
                </a:solidFill>
                <a:latin typeface="Raleway"/>
                <a:ea typeface="Raleway"/>
                <a:cs typeface="Raleway"/>
                <a:sym typeface="Raleway"/>
              </a:rPr>
              <a:t>A</a:t>
            </a:r>
            <a:r>
              <a:rPr lang="en" sz="4000">
                <a:solidFill>
                  <a:schemeClr val="dk2"/>
                </a:solidFill>
                <a:latin typeface="Raleway"/>
                <a:ea typeface="Raleway"/>
                <a:cs typeface="Raleway"/>
                <a:sym typeface="Raleway"/>
              </a:rPr>
              <a: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36" name="Shape 436"/>
          <p:cNvSpPr txBox="1"/>
          <p:nvPr>
            <p:ph type="title"/>
          </p:nvPr>
        </p:nvSpPr>
        <p:spPr>
          <a:xfrm>
            <a:off x="235500" y="1402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III: Enrichment Mutation Analysis (Workflow)</a:t>
            </a:r>
          </a:p>
        </p:txBody>
      </p:sp>
      <p:grpSp>
        <p:nvGrpSpPr>
          <p:cNvPr id="437" name="Shape 437"/>
          <p:cNvGrpSpPr/>
          <p:nvPr/>
        </p:nvGrpSpPr>
        <p:grpSpPr>
          <a:xfrm>
            <a:off x="285774" y="775275"/>
            <a:ext cx="3345300" cy="2282700"/>
            <a:chOff x="-1433900" y="319450"/>
            <a:chExt cx="3345300" cy="2282700"/>
          </a:xfrm>
        </p:grpSpPr>
        <p:pic>
          <p:nvPicPr>
            <p:cNvPr id="438" name="Shape 438"/>
            <p:cNvPicPr preferRelativeResize="0"/>
            <p:nvPr/>
          </p:nvPicPr>
          <p:blipFill>
            <a:blip r:embed="rId3">
              <a:alphaModFix/>
            </a:blip>
            <a:stretch>
              <a:fillRect/>
            </a:stretch>
          </p:blipFill>
          <p:spPr>
            <a:xfrm>
              <a:off x="-1433900" y="350374"/>
              <a:ext cx="3272700" cy="2220850"/>
            </a:xfrm>
            <a:prstGeom prst="rect">
              <a:avLst/>
            </a:prstGeom>
            <a:noFill/>
            <a:ln>
              <a:noFill/>
            </a:ln>
          </p:spPr>
        </p:pic>
        <p:sp>
          <p:nvSpPr>
            <p:cNvPr id="439" name="Shape 439"/>
            <p:cNvSpPr/>
            <p:nvPr/>
          </p:nvSpPr>
          <p:spPr>
            <a:xfrm>
              <a:off x="-1362200" y="849637"/>
              <a:ext cx="3129299" cy="16731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440" name="Shape 440"/>
            <p:cNvPicPr preferRelativeResize="0"/>
            <p:nvPr/>
          </p:nvPicPr>
          <p:blipFill>
            <a:blip r:embed="rId4">
              <a:alphaModFix/>
            </a:blip>
            <a:stretch>
              <a:fillRect/>
            </a:stretch>
          </p:blipFill>
          <p:spPr>
            <a:xfrm>
              <a:off x="-1338475" y="1101524"/>
              <a:ext cx="3082552" cy="550500"/>
            </a:xfrm>
            <a:prstGeom prst="rect">
              <a:avLst/>
            </a:prstGeom>
            <a:noFill/>
            <a:ln>
              <a:noFill/>
            </a:ln>
          </p:spPr>
        </p:pic>
        <p:sp>
          <p:nvSpPr>
            <p:cNvPr id="441" name="Shape 441"/>
            <p:cNvSpPr/>
            <p:nvPr/>
          </p:nvSpPr>
          <p:spPr>
            <a:xfrm>
              <a:off x="-1433900" y="319450"/>
              <a:ext cx="3345300" cy="2282700"/>
            </a:xfrm>
            <a:prstGeom prst="rect">
              <a:avLst/>
            </a:prstGeom>
            <a:solidFill>
              <a:srgbClr val="FFFFFF">
                <a:alpha val="35380"/>
              </a:srgbClr>
            </a:solidFill>
            <a:ln>
              <a:noFill/>
            </a:ln>
          </p:spPr>
          <p:txBody>
            <a:bodyPr anchorCtr="0" anchor="ctr" bIns="91425" lIns="91425" rIns="91425" tIns="91425">
              <a:noAutofit/>
            </a:bodyPr>
            <a:lstStyle/>
            <a:p>
              <a:pPr lvl="0">
                <a:spcBef>
                  <a:spcPts val="0"/>
                </a:spcBef>
                <a:buNone/>
              </a:pPr>
              <a:r>
                <a:t/>
              </a:r>
              <a:endParaRPr/>
            </a:p>
          </p:txBody>
        </p:sp>
      </p:grpSp>
      <p:cxnSp>
        <p:nvCxnSpPr>
          <p:cNvPr id="442" name="Shape 442"/>
          <p:cNvCxnSpPr/>
          <p:nvPr/>
        </p:nvCxnSpPr>
        <p:spPr>
          <a:xfrm>
            <a:off x="419550" y="1553925"/>
            <a:ext cx="269400" cy="683700"/>
          </a:xfrm>
          <a:prstGeom prst="straightConnector1">
            <a:avLst/>
          </a:prstGeom>
          <a:noFill/>
          <a:ln cap="flat" cmpd="sng" w="9525">
            <a:solidFill>
              <a:srgbClr val="999999"/>
            </a:solidFill>
            <a:prstDash val="lgDash"/>
            <a:round/>
            <a:headEnd len="lg" w="lg" type="none"/>
            <a:tailEnd len="lg" w="lg" type="none"/>
          </a:ln>
        </p:spPr>
      </p:cxnSp>
      <p:cxnSp>
        <p:nvCxnSpPr>
          <p:cNvPr id="443" name="Shape 443"/>
          <p:cNvCxnSpPr/>
          <p:nvPr/>
        </p:nvCxnSpPr>
        <p:spPr>
          <a:xfrm>
            <a:off x="414375" y="2139250"/>
            <a:ext cx="274500" cy="1579800"/>
          </a:xfrm>
          <a:prstGeom prst="straightConnector1">
            <a:avLst/>
          </a:prstGeom>
          <a:noFill/>
          <a:ln cap="flat" cmpd="sng" w="9525">
            <a:solidFill>
              <a:srgbClr val="999999"/>
            </a:solidFill>
            <a:prstDash val="lgDash"/>
            <a:round/>
            <a:headEnd len="lg" w="lg" type="none"/>
            <a:tailEnd len="lg" w="lg" type="none"/>
          </a:ln>
        </p:spPr>
      </p:cxnSp>
      <p:cxnSp>
        <p:nvCxnSpPr>
          <p:cNvPr id="444" name="Shape 444"/>
          <p:cNvCxnSpPr/>
          <p:nvPr/>
        </p:nvCxnSpPr>
        <p:spPr>
          <a:xfrm>
            <a:off x="3496325" y="1595475"/>
            <a:ext cx="5438700" cy="621600"/>
          </a:xfrm>
          <a:prstGeom prst="straightConnector1">
            <a:avLst/>
          </a:prstGeom>
          <a:noFill/>
          <a:ln cap="flat" cmpd="sng" w="9525">
            <a:solidFill>
              <a:srgbClr val="999999"/>
            </a:solidFill>
            <a:prstDash val="lgDash"/>
            <a:round/>
            <a:headEnd len="lg" w="lg" type="none"/>
            <a:tailEnd len="lg" w="lg" type="none"/>
          </a:ln>
        </p:spPr>
      </p:cxnSp>
      <p:sp>
        <p:nvSpPr>
          <p:cNvPr id="445" name="Shape 445"/>
          <p:cNvSpPr txBox="1"/>
          <p:nvPr/>
        </p:nvSpPr>
        <p:spPr>
          <a:xfrm>
            <a:off x="2819175" y="1577200"/>
            <a:ext cx="5174700" cy="550500"/>
          </a:xfrm>
          <a:prstGeom prst="rect">
            <a:avLst/>
          </a:prstGeom>
          <a:solidFill>
            <a:srgbClr val="FFFFFF">
              <a:alpha val="73850"/>
            </a:srgbClr>
          </a:solidFill>
          <a:ln>
            <a:noFill/>
          </a:ln>
        </p:spPr>
        <p:txBody>
          <a:bodyPr anchorCtr="0" anchor="t" bIns="91425" lIns="91425" rIns="91425" tIns="91425">
            <a:noAutofit/>
          </a:bodyPr>
          <a:lstStyle/>
          <a:p>
            <a:pPr lvl="0" rtl="0" algn="ctr">
              <a:lnSpc>
                <a:spcPct val="115000"/>
              </a:lnSpc>
              <a:spcBef>
                <a:spcPts val="0"/>
              </a:spcBef>
              <a:spcAft>
                <a:spcPts val="1600"/>
              </a:spcAft>
              <a:buClr>
                <a:schemeClr val="dk1"/>
              </a:buClr>
              <a:buSzPct val="36666"/>
              <a:buFont typeface="Arial"/>
              <a:buNone/>
            </a:pPr>
            <a:r>
              <a:rPr lang="en" sz="3000" u="sng">
                <a:solidFill>
                  <a:schemeClr val="dk2"/>
                </a:solidFill>
                <a:latin typeface="Raleway"/>
                <a:ea typeface="Raleway"/>
                <a:cs typeface="Raleway"/>
                <a:sym typeface="Raleway"/>
              </a:rPr>
              <a:t>Enrichment Mutation Report</a:t>
            </a:r>
          </a:p>
        </p:txBody>
      </p:sp>
      <p:pic>
        <p:nvPicPr>
          <p:cNvPr id="446" name="Shape 446"/>
          <p:cNvPicPr preferRelativeResize="0"/>
          <p:nvPr/>
        </p:nvPicPr>
        <p:blipFill>
          <a:blip r:embed="rId4">
            <a:alphaModFix/>
          </a:blip>
          <a:stretch>
            <a:fillRect/>
          </a:stretch>
        </p:blipFill>
        <p:spPr>
          <a:xfrm>
            <a:off x="689799" y="2247949"/>
            <a:ext cx="8254572" cy="1474149"/>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ph type="title"/>
          </p:nvPr>
        </p:nvSpPr>
        <p:spPr>
          <a:xfrm>
            <a:off x="311700" y="2926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III: Fixed Mutation Analysis (Workflow)</a:t>
            </a:r>
          </a:p>
        </p:txBody>
      </p:sp>
      <p:pic>
        <p:nvPicPr>
          <p:cNvPr id="452" name="Shape 452"/>
          <p:cNvPicPr preferRelativeResize="0"/>
          <p:nvPr/>
        </p:nvPicPr>
        <p:blipFill>
          <a:blip r:embed="rId3">
            <a:alphaModFix/>
          </a:blip>
          <a:stretch>
            <a:fillRect/>
          </a:stretch>
        </p:blipFill>
        <p:spPr>
          <a:xfrm>
            <a:off x="1475804" y="869774"/>
            <a:ext cx="2527808" cy="1193875"/>
          </a:xfrm>
          <a:prstGeom prst="rect">
            <a:avLst/>
          </a:prstGeom>
          <a:noFill/>
          <a:ln>
            <a:noFill/>
          </a:ln>
        </p:spPr>
      </p:pic>
      <p:sp>
        <p:nvSpPr>
          <p:cNvPr id="453" name="Shape 453"/>
          <p:cNvSpPr txBox="1"/>
          <p:nvPr/>
        </p:nvSpPr>
        <p:spPr>
          <a:xfrm>
            <a:off x="4145211" y="1227425"/>
            <a:ext cx="4348800" cy="922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1428"/>
              <a:buFont typeface="Arial"/>
              <a:buNone/>
            </a:pPr>
            <a:r>
              <a:rPr lang="en" sz="3500">
                <a:solidFill>
                  <a:schemeClr val="dk2"/>
                </a:solidFill>
                <a:latin typeface="Raleway"/>
                <a:ea typeface="Raleway"/>
                <a:cs typeface="Raleway"/>
                <a:sym typeface="Raleway"/>
              </a:rPr>
              <a:t>Mutation </a:t>
            </a:r>
            <a:r>
              <a:rPr b="1" lang="en" sz="3500">
                <a:solidFill>
                  <a:srgbClr val="FF5722"/>
                </a:solidFill>
                <a:latin typeface="Raleway"/>
                <a:ea typeface="Raleway"/>
                <a:cs typeface="Raleway"/>
                <a:sym typeface="Raleway"/>
              </a:rPr>
              <a:t>U</a:t>
            </a:r>
            <a:r>
              <a:rPr b="1" lang="en" sz="3500">
                <a:solidFill>
                  <a:srgbClr val="E91E63"/>
                </a:solidFill>
                <a:latin typeface="Raleway"/>
                <a:ea typeface="Raleway"/>
                <a:cs typeface="Raleway"/>
                <a:sym typeface="Raleway"/>
              </a:rPr>
              <a:t> </a:t>
            </a:r>
            <a:r>
              <a:rPr lang="en" sz="3500">
                <a:solidFill>
                  <a:schemeClr val="dk2"/>
                </a:solidFill>
                <a:latin typeface="Raleway"/>
                <a:ea typeface="Raleway"/>
                <a:cs typeface="Raleway"/>
                <a:sym typeface="Raleway"/>
              </a:rPr>
              <a:t>fixes</a:t>
            </a:r>
          </a:p>
        </p:txBody>
      </p:sp>
      <p:sp>
        <p:nvSpPr>
          <p:cNvPr id="454" name="Shape 4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55" name="Shape 455"/>
          <p:cNvSpPr txBox="1"/>
          <p:nvPr/>
        </p:nvSpPr>
        <p:spPr>
          <a:xfrm>
            <a:off x="191387" y="1392725"/>
            <a:ext cx="12681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a:t>
            </a:r>
          </a:p>
        </p:txBody>
      </p:sp>
      <p:pic>
        <p:nvPicPr>
          <p:cNvPr id="456" name="Shape 456"/>
          <p:cNvPicPr preferRelativeResize="0"/>
          <p:nvPr/>
        </p:nvPicPr>
        <p:blipFill>
          <a:blip r:embed="rId3">
            <a:alphaModFix/>
          </a:blip>
          <a:stretch>
            <a:fillRect/>
          </a:stretch>
        </p:blipFill>
        <p:spPr>
          <a:xfrm>
            <a:off x="1517941" y="2165174"/>
            <a:ext cx="2527808" cy="1193875"/>
          </a:xfrm>
          <a:prstGeom prst="rect">
            <a:avLst/>
          </a:prstGeom>
          <a:noFill/>
          <a:ln>
            <a:noFill/>
          </a:ln>
        </p:spPr>
      </p:pic>
      <p:sp>
        <p:nvSpPr>
          <p:cNvPr id="457" name="Shape 457"/>
          <p:cNvSpPr txBox="1"/>
          <p:nvPr/>
        </p:nvSpPr>
        <p:spPr>
          <a:xfrm>
            <a:off x="233524" y="2688125"/>
            <a:ext cx="12681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a:t>
            </a:r>
          </a:p>
        </p:txBody>
      </p:sp>
      <p:sp>
        <p:nvSpPr>
          <p:cNvPr id="458" name="Shape 458"/>
          <p:cNvSpPr txBox="1"/>
          <p:nvPr/>
        </p:nvSpPr>
        <p:spPr>
          <a:xfrm>
            <a:off x="3467036" y="2946646"/>
            <a:ext cx="472800" cy="601500"/>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FF5722"/>
                </a:solidFill>
                <a:latin typeface="Open Sans"/>
                <a:ea typeface="Open Sans"/>
                <a:cs typeface="Open Sans"/>
                <a:sym typeface="Open Sans"/>
              </a:rPr>
              <a:t>U</a:t>
            </a:r>
          </a:p>
        </p:txBody>
      </p:sp>
      <p:sp>
        <p:nvSpPr>
          <p:cNvPr id="459" name="Shape 459"/>
          <p:cNvSpPr txBox="1"/>
          <p:nvPr/>
        </p:nvSpPr>
        <p:spPr>
          <a:xfrm>
            <a:off x="3653921" y="2946646"/>
            <a:ext cx="472800" cy="601500"/>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673AB7"/>
                </a:solidFill>
                <a:latin typeface="Open Sans"/>
                <a:ea typeface="Open Sans"/>
                <a:cs typeface="Open Sans"/>
                <a:sym typeface="Open Sans"/>
              </a:rPr>
              <a:t>V</a:t>
            </a:r>
          </a:p>
        </p:txBody>
      </p:sp>
      <p:sp>
        <p:nvSpPr>
          <p:cNvPr id="460" name="Shape 460"/>
          <p:cNvSpPr txBox="1"/>
          <p:nvPr/>
        </p:nvSpPr>
        <p:spPr>
          <a:xfrm>
            <a:off x="2485643" y="2953050"/>
            <a:ext cx="472800" cy="6014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FF5722"/>
                </a:solidFill>
                <a:latin typeface="Open Sans"/>
                <a:ea typeface="Open Sans"/>
                <a:cs typeface="Open Sans"/>
                <a:sym typeface="Open Sans"/>
              </a:rPr>
              <a:t>U</a:t>
            </a:r>
          </a:p>
        </p:txBody>
      </p:sp>
      <p:sp>
        <p:nvSpPr>
          <p:cNvPr id="461" name="Shape 461"/>
          <p:cNvSpPr txBox="1"/>
          <p:nvPr/>
        </p:nvSpPr>
        <p:spPr>
          <a:xfrm>
            <a:off x="2672529" y="2953050"/>
            <a:ext cx="472800" cy="6014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673AB7"/>
                </a:solidFill>
                <a:latin typeface="Open Sans"/>
                <a:ea typeface="Open Sans"/>
                <a:cs typeface="Open Sans"/>
                <a:sym typeface="Open Sans"/>
              </a:rPr>
              <a:t>V</a:t>
            </a:r>
          </a:p>
        </p:txBody>
      </p:sp>
      <p:sp>
        <p:nvSpPr>
          <p:cNvPr id="462" name="Shape 462"/>
          <p:cNvSpPr txBox="1"/>
          <p:nvPr/>
        </p:nvSpPr>
        <p:spPr>
          <a:xfrm>
            <a:off x="1642793" y="2946650"/>
            <a:ext cx="472800" cy="601499"/>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FF5722"/>
                </a:solidFill>
                <a:latin typeface="Open Sans"/>
                <a:ea typeface="Open Sans"/>
                <a:cs typeface="Open Sans"/>
                <a:sym typeface="Open Sans"/>
              </a:rPr>
              <a:t>U</a:t>
            </a:r>
          </a:p>
        </p:txBody>
      </p:sp>
      <p:sp>
        <p:nvSpPr>
          <p:cNvPr id="463" name="Shape 463"/>
          <p:cNvSpPr txBox="1"/>
          <p:nvPr/>
        </p:nvSpPr>
        <p:spPr>
          <a:xfrm>
            <a:off x="4178800" y="2557550"/>
            <a:ext cx="5363400" cy="922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1428"/>
              <a:buFont typeface="Arial"/>
              <a:buNone/>
            </a:pPr>
            <a:r>
              <a:rPr lang="en" sz="3500">
                <a:solidFill>
                  <a:schemeClr val="dk2"/>
                </a:solidFill>
                <a:latin typeface="Raleway"/>
                <a:ea typeface="Raleway"/>
                <a:cs typeface="Raleway"/>
                <a:sym typeface="Raleway"/>
              </a:rPr>
              <a:t>Mutations </a:t>
            </a:r>
            <a:r>
              <a:rPr b="1" lang="en" sz="3500">
                <a:solidFill>
                  <a:srgbClr val="FF5722"/>
                </a:solidFill>
                <a:latin typeface="Raleway"/>
                <a:ea typeface="Raleway"/>
                <a:cs typeface="Raleway"/>
                <a:sym typeface="Raleway"/>
              </a:rPr>
              <a:t>U</a:t>
            </a:r>
            <a:r>
              <a:rPr b="1" lang="en" sz="3500">
                <a:solidFill>
                  <a:srgbClr val="1DE9B6"/>
                </a:solidFill>
                <a:latin typeface="Raleway"/>
                <a:ea typeface="Raleway"/>
                <a:cs typeface="Raleway"/>
                <a:sym typeface="Raleway"/>
              </a:rPr>
              <a:t> </a:t>
            </a:r>
            <a:r>
              <a:rPr lang="en" sz="3500">
                <a:solidFill>
                  <a:schemeClr val="dk2"/>
                </a:solidFill>
                <a:latin typeface="Raleway"/>
                <a:ea typeface="Raleway"/>
                <a:cs typeface="Raleway"/>
                <a:sym typeface="Raleway"/>
              </a:rPr>
              <a:t>and</a:t>
            </a:r>
            <a:r>
              <a:rPr b="1" lang="en" sz="3500">
                <a:solidFill>
                  <a:srgbClr val="1DE9B6"/>
                </a:solidFill>
                <a:latin typeface="Raleway"/>
                <a:ea typeface="Raleway"/>
                <a:cs typeface="Raleway"/>
                <a:sym typeface="Raleway"/>
              </a:rPr>
              <a:t> </a:t>
            </a:r>
            <a:r>
              <a:rPr b="1" lang="en" sz="3500">
                <a:solidFill>
                  <a:srgbClr val="673AB7"/>
                </a:solidFill>
                <a:latin typeface="Raleway"/>
                <a:ea typeface="Raleway"/>
                <a:cs typeface="Raleway"/>
                <a:sym typeface="Raleway"/>
              </a:rPr>
              <a:t>V</a:t>
            </a:r>
            <a:r>
              <a:rPr lang="en" sz="3500">
                <a:solidFill>
                  <a:schemeClr val="dk2"/>
                </a:solidFill>
                <a:latin typeface="Raleway"/>
                <a:ea typeface="Raleway"/>
                <a:cs typeface="Raleway"/>
                <a:sym typeface="Raleway"/>
              </a:rPr>
              <a:t> fix</a:t>
            </a:r>
          </a:p>
        </p:txBody>
      </p:sp>
      <p:sp>
        <p:nvSpPr>
          <p:cNvPr id="464" name="Shape 464"/>
          <p:cNvSpPr txBox="1"/>
          <p:nvPr/>
        </p:nvSpPr>
        <p:spPr>
          <a:xfrm>
            <a:off x="2532497" y="1639218"/>
            <a:ext cx="472800" cy="601500"/>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FF5722"/>
                </a:solidFill>
                <a:latin typeface="Open Sans"/>
                <a:ea typeface="Open Sans"/>
                <a:cs typeface="Open Sans"/>
                <a:sym typeface="Open Sans"/>
              </a:rPr>
              <a:t>U</a:t>
            </a:r>
          </a:p>
        </p:txBody>
      </p:sp>
      <p:sp>
        <p:nvSpPr>
          <p:cNvPr id="465" name="Shape 465"/>
          <p:cNvSpPr txBox="1"/>
          <p:nvPr/>
        </p:nvSpPr>
        <p:spPr>
          <a:xfrm>
            <a:off x="3512944" y="1635881"/>
            <a:ext cx="472800" cy="601500"/>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FF5722"/>
                </a:solidFill>
                <a:latin typeface="Open Sans"/>
                <a:ea typeface="Open Sans"/>
                <a:cs typeface="Open Sans"/>
                <a:sym typeface="Open Sans"/>
              </a:rPr>
              <a:t>U</a:t>
            </a:r>
          </a:p>
        </p:txBody>
      </p:sp>
      <p:pic>
        <p:nvPicPr>
          <p:cNvPr id="466" name="Shape 466"/>
          <p:cNvPicPr preferRelativeResize="0"/>
          <p:nvPr/>
        </p:nvPicPr>
        <p:blipFill>
          <a:blip r:embed="rId3">
            <a:alphaModFix/>
          </a:blip>
          <a:stretch>
            <a:fillRect/>
          </a:stretch>
        </p:blipFill>
        <p:spPr>
          <a:xfrm>
            <a:off x="1441741" y="3460574"/>
            <a:ext cx="2527808" cy="1193875"/>
          </a:xfrm>
          <a:prstGeom prst="rect">
            <a:avLst/>
          </a:prstGeom>
          <a:noFill/>
          <a:ln>
            <a:noFill/>
          </a:ln>
        </p:spPr>
      </p:pic>
      <p:sp>
        <p:nvSpPr>
          <p:cNvPr id="467" name="Shape 467"/>
          <p:cNvSpPr txBox="1"/>
          <p:nvPr/>
        </p:nvSpPr>
        <p:spPr>
          <a:xfrm>
            <a:off x="157324" y="3983525"/>
            <a:ext cx="12681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a:t>
            </a:r>
          </a:p>
        </p:txBody>
      </p:sp>
      <p:sp>
        <p:nvSpPr>
          <p:cNvPr id="468" name="Shape 468"/>
          <p:cNvSpPr txBox="1"/>
          <p:nvPr/>
        </p:nvSpPr>
        <p:spPr>
          <a:xfrm>
            <a:off x="3611784" y="4280975"/>
            <a:ext cx="472800" cy="601500"/>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673AB7"/>
                </a:solidFill>
                <a:latin typeface="Open Sans"/>
                <a:ea typeface="Open Sans"/>
                <a:cs typeface="Open Sans"/>
                <a:sym typeface="Open Sans"/>
              </a:rPr>
              <a:t>V</a:t>
            </a:r>
          </a:p>
        </p:txBody>
      </p:sp>
      <p:sp>
        <p:nvSpPr>
          <p:cNvPr id="469" name="Shape 469"/>
          <p:cNvSpPr txBox="1"/>
          <p:nvPr/>
        </p:nvSpPr>
        <p:spPr>
          <a:xfrm>
            <a:off x="2409443" y="4248450"/>
            <a:ext cx="472800" cy="601500"/>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FF5722"/>
                </a:solidFill>
                <a:latin typeface="Open Sans"/>
                <a:ea typeface="Open Sans"/>
                <a:cs typeface="Open Sans"/>
                <a:sym typeface="Open Sans"/>
              </a:rPr>
              <a:t>U</a:t>
            </a:r>
          </a:p>
        </p:txBody>
      </p:sp>
      <p:sp>
        <p:nvSpPr>
          <p:cNvPr id="470" name="Shape 470"/>
          <p:cNvSpPr txBox="1"/>
          <p:nvPr/>
        </p:nvSpPr>
        <p:spPr>
          <a:xfrm>
            <a:off x="2596329" y="4248450"/>
            <a:ext cx="472800" cy="601500"/>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673AB7"/>
                </a:solidFill>
                <a:latin typeface="Open Sans"/>
                <a:ea typeface="Open Sans"/>
                <a:cs typeface="Open Sans"/>
                <a:sym typeface="Open Sans"/>
              </a:rPr>
              <a:t>V</a:t>
            </a:r>
          </a:p>
        </p:txBody>
      </p:sp>
      <p:sp>
        <p:nvSpPr>
          <p:cNvPr id="471" name="Shape 471"/>
          <p:cNvSpPr txBox="1"/>
          <p:nvPr/>
        </p:nvSpPr>
        <p:spPr>
          <a:xfrm>
            <a:off x="1566593" y="4242050"/>
            <a:ext cx="472799" cy="601500"/>
          </a:xfrm>
          <a:prstGeom prst="rect">
            <a:avLst/>
          </a:prstGeom>
          <a:noFill/>
          <a:ln>
            <a:noFill/>
          </a:ln>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FF5722"/>
                </a:solidFill>
                <a:latin typeface="Open Sans"/>
                <a:ea typeface="Open Sans"/>
                <a:cs typeface="Open Sans"/>
                <a:sym typeface="Open Sans"/>
              </a:rPr>
              <a:t>U</a:t>
            </a:r>
          </a:p>
        </p:txBody>
      </p:sp>
      <p:sp>
        <p:nvSpPr>
          <p:cNvPr id="472" name="Shape 472"/>
          <p:cNvSpPr txBox="1"/>
          <p:nvPr/>
        </p:nvSpPr>
        <p:spPr>
          <a:xfrm>
            <a:off x="3361024" y="4284200"/>
            <a:ext cx="420000" cy="601500"/>
          </a:xfrm>
          <a:prstGeom prst="rect">
            <a:avLst/>
          </a:prstGeom>
          <a:noFill/>
          <a:ln>
            <a:noFill/>
          </a:ln>
        </p:spPr>
        <p:txBody>
          <a:bodyPr anchorCtr="0" anchor="t" bIns="91425" lIns="91425" rIns="91425" tIns="91425">
            <a:noAutofit/>
          </a:bodyPr>
          <a:lstStyle/>
          <a:p>
            <a:pPr lvl="0" rtl="0">
              <a:spcBef>
                <a:spcPts val="0"/>
              </a:spcBef>
              <a:buNone/>
            </a:pPr>
            <a:r>
              <a:rPr b="1" lang="en" sz="2000">
                <a:solidFill>
                  <a:srgbClr val="00C853"/>
                </a:solidFill>
                <a:latin typeface="Open Sans"/>
                <a:ea typeface="Open Sans"/>
                <a:cs typeface="Open Sans"/>
                <a:sym typeface="Open Sans"/>
              </a:rPr>
              <a:t>W</a:t>
            </a:r>
          </a:p>
        </p:txBody>
      </p:sp>
      <p:sp>
        <p:nvSpPr>
          <p:cNvPr id="473" name="Shape 473"/>
          <p:cNvSpPr txBox="1"/>
          <p:nvPr/>
        </p:nvSpPr>
        <p:spPr>
          <a:xfrm>
            <a:off x="4125725" y="3797525"/>
            <a:ext cx="4341000" cy="922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1428"/>
              <a:buFont typeface="Arial"/>
              <a:buNone/>
            </a:pPr>
            <a:r>
              <a:rPr lang="en" sz="3500">
                <a:solidFill>
                  <a:schemeClr val="dk2"/>
                </a:solidFill>
                <a:latin typeface="Raleway"/>
                <a:ea typeface="Raleway"/>
                <a:cs typeface="Raleway"/>
                <a:sym typeface="Raleway"/>
              </a:rPr>
              <a:t>Mutation </a:t>
            </a:r>
            <a:r>
              <a:rPr b="1" lang="en" sz="3500">
                <a:solidFill>
                  <a:srgbClr val="673AB7"/>
                </a:solidFill>
                <a:latin typeface="Raleway"/>
                <a:ea typeface="Raleway"/>
                <a:cs typeface="Raleway"/>
                <a:sym typeface="Raleway"/>
              </a:rPr>
              <a:t>V</a:t>
            </a:r>
            <a:r>
              <a:rPr lang="en" sz="3500">
                <a:solidFill>
                  <a:schemeClr val="dk2"/>
                </a:solidFill>
                <a:latin typeface="Raleway"/>
                <a:ea typeface="Raleway"/>
                <a:cs typeface="Raleway"/>
                <a:sym typeface="Raleway"/>
              </a:rPr>
              <a:t> fixes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7" name="Shape 477"/>
        <p:cNvGrpSpPr/>
        <p:nvPr/>
      </p:nvGrpSpPr>
      <p:grpSpPr>
        <a:xfrm>
          <a:off x="0" y="0"/>
          <a:ext cx="0" cy="0"/>
          <a:chOff x="0" y="0"/>
          <a:chExt cx="0" cy="0"/>
        </a:xfrm>
      </p:grpSpPr>
      <p:sp>
        <p:nvSpPr>
          <p:cNvPr id="478" name="Shape 478"/>
          <p:cNvSpPr txBox="1"/>
          <p:nvPr>
            <p:ph type="title"/>
          </p:nvPr>
        </p:nvSpPr>
        <p:spPr>
          <a:xfrm>
            <a:off x="44700" y="190325"/>
            <a:ext cx="9054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III: </a:t>
            </a:r>
            <a:r>
              <a:rPr b="1" lang="en">
                <a:latin typeface="Raleway"/>
                <a:ea typeface="Raleway"/>
                <a:cs typeface="Raleway"/>
                <a:sym typeface="Raleway"/>
              </a:rPr>
              <a:t>Ascending Freq</a:t>
            </a:r>
            <a:r>
              <a:rPr lang="en">
                <a:latin typeface="Raleway"/>
                <a:ea typeface="Raleway"/>
                <a:cs typeface="Raleway"/>
                <a:sym typeface="Raleway"/>
              </a:rPr>
              <a:t> Fixed Mutation Analysis (Workflow)</a:t>
            </a:r>
          </a:p>
        </p:txBody>
      </p:sp>
      <p:sp>
        <p:nvSpPr>
          <p:cNvPr id="479" name="Shape 47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480" name="Shape 480"/>
          <p:cNvPicPr preferRelativeResize="0"/>
          <p:nvPr/>
        </p:nvPicPr>
        <p:blipFill>
          <a:blip r:embed="rId3">
            <a:alphaModFix/>
          </a:blip>
          <a:stretch>
            <a:fillRect/>
          </a:stretch>
        </p:blipFill>
        <p:spPr>
          <a:xfrm>
            <a:off x="1618773" y="1147220"/>
            <a:ext cx="3402300" cy="1606900"/>
          </a:xfrm>
          <a:prstGeom prst="rect">
            <a:avLst/>
          </a:prstGeom>
          <a:noFill/>
          <a:ln>
            <a:noFill/>
          </a:ln>
        </p:spPr>
      </p:pic>
      <p:sp>
        <p:nvSpPr>
          <p:cNvPr id="481" name="Shape 481"/>
          <p:cNvSpPr txBox="1"/>
          <p:nvPr/>
        </p:nvSpPr>
        <p:spPr>
          <a:xfrm>
            <a:off x="334362" y="1670187"/>
            <a:ext cx="12681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a:t>
            </a:r>
          </a:p>
        </p:txBody>
      </p:sp>
      <p:sp>
        <p:nvSpPr>
          <p:cNvPr id="482" name="Shape 482"/>
          <p:cNvSpPr txBox="1"/>
          <p:nvPr/>
        </p:nvSpPr>
        <p:spPr>
          <a:xfrm>
            <a:off x="1703150" y="2288900"/>
            <a:ext cx="846600" cy="334200"/>
          </a:xfrm>
          <a:prstGeom prst="rect">
            <a:avLst/>
          </a:prstGeom>
          <a:noFill/>
          <a:ln>
            <a:noFill/>
          </a:ln>
        </p:spPr>
        <p:txBody>
          <a:bodyPr anchorCtr="0" anchor="t" bIns="91425" lIns="91425" rIns="91425" tIns="91425">
            <a:noAutofit/>
          </a:bodyPr>
          <a:lstStyle/>
          <a:p>
            <a:pPr lvl="0" rtl="0">
              <a:spcBef>
                <a:spcPts val="0"/>
              </a:spcBef>
              <a:buNone/>
            </a:pPr>
            <a:r>
              <a:rPr b="1" lang="en" sz="2000">
                <a:solidFill>
                  <a:srgbClr val="4A86E8"/>
                </a:solidFill>
                <a:latin typeface="Raleway"/>
                <a:ea typeface="Raleway"/>
                <a:cs typeface="Raleway"/>
                <a:sym typeface="Raleway"/>
              </a:rPr>
              <a:t>30%</a:t>
            </a:r>
          </a:p>
        </p:txBody>
      </p:sp>
      <p:sp>
        <p:nvSpPr>
          <p:cNvPr id="483" name="Shape 483"/>
          <p:cNvSpPr txBox="1"/>
          <p:nvPr/>
        </p:nvSpPr>
        <p:spPr>
          <a:xfrm>
            <a:off x="5079500" y="1260717"/>
            <a:ext cx="4020300" cy="16068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Mutation frequency equal to or larger than previous</a:t>
            </a:r>
          </a:p>
        </p:txBody>
      </p:sp>
      <p:sp>
        <p:nvSpPr>
          <p:cNvPr id="484" name="Shape 484"/>
          <p:cNvSpPr txBox="1"/>
          <p:nvPr/>
        </p:nvSpPr>
        <p:spPr>
          <a:xfrm>
            <a:off x="4213425" y="2342425"/>
            <a:ext cx="846600" cy="334200"/>
          </a:xfrm>
          <a:prstGeom prst="rect">
            <a:avLst/>
          </a:prstGeom>
          <a:noFill/>
          <a:ln>
            <a:noFill/>
          </a:ln>
        </p:spPr>
        <p:txBody>
          <a:bodyPr anchorCtr="0" anchor="t" bIns="91425" lIns="91425" rIns="91425" tIns="91425">
            <a:noAutofit/>
          </a:bodyPr>
          <a:lstStyle/>
          <a:p>
            <a:pPr lvl="0" rtl="0">
              <a:spcBef>
                <a:spcPts val="0"/>
              </a:spcBef>
              <a:buNone/>
            </a:pPr>
            <a:r>
              <a:rPr b="1" lang="en" sz="2000">
                <a:solidFill>
                  <a:srgbClr val="4A86E8"/>
                </a:solidFill>
                <a:latin typeface="Raleway"/>
                <a:ea typeface="Raleway"/>
                <a:cs typeface="Raleway"/>
                <a:sym typeface="Raleway"/>
              </a:rPr>
              <a:t>10</a:t>
            </a:r>
            <a:r>
              <a:rPr b="1" lang="en" sz="2000">
                <a:solidFill>
                  <a:srgbClr val="4A86E8"/>
                </a:solidFill>
                <a:latin typeface="Raleway"/>
                <a:ea typeface="Raleway"/>
                <a:cs typeface="Raleway"/>
                <a:sym typeface="Raleway"/>
              </a:rPr>
              <a:t>0%</a:t>
            </a:r>
          </a:p>
        </p:txBody>
      </p:sp>
      <p:sp>
        <p:nvSpPr>
          <p:cNvPr id="485" name="Shape 485"/>
          <p:cNvSpPr txBox="1"/>
          <p:nvPr/>
        </p:nvSpPr>
        <p:spPr>
          <a:xfrm>
            <a:off x="2982612" y="2313250"/>
            <a:ext cx="846600" cy="334200"/>
          </a:xfrm>
          <a:prstGeom prst="rect">
            <a:avLst/>
          </a:prstGeom>
          <a:noFill/>
          <a:ln>
            <a:noFill/>
          </a:ln>
        </p:spPr>
        <p:txBody>
          <a:bodyPr anchorCtr="0" anchor="t" bIns="91425" lIns="91425" rIns="91425" tIns="91425">
            <a:noAutofit/>
          </a:bodyPr>
          <a:lstStyle/>
          <a:p>
            <a:pPr lvl="0" rtl="0">
              <a:spcBef>
                <a:spcPts val="0"/>
              </a:spcBef>
              <a:buNone/>
            </a:pPr>
            <a:r>
              <a:rPr b="1" lang="en" sz="2000">
                <a:solidFill>
                  <a:srgbClr val="4A86E8"/>
                </a:solidFill>
                <a:latin typeface="Raleway"/>
                <a:ea typeface="Raleway"/>
                <a:cs typeface="Raleway"/>
                <a:sym typeface="Raleway"/>
              </a:rPr>
              <a:t>7</a:t>
            </a:r>
            <a:r>
              <a:rPr b="1" lang="en" sz="2000">
                <a:solidFill>
                  <a:srgbClr val="4A86E8"/>
                </a:solidFill>
                <a:latin typeface="Raleway"/>
                <a:ea typeface="Raleway"/>
                <a:cs typeface="Raleway"/>
                <a:sym typeface="Raleway"/>
              </a:rPr>
              <a:t>0%</a:t>
            </a:r>
          </a:p>
        </p:txBody>
      </p:sp>
      <p:pic>
        <p:nvPicPr>
          <p:cNvPr id="486" name="Shape 486"/>
          <p:cNvPicPr preferRelativeResize="0"/>
          <p:nvPr/>
        </p:nvPicPr>
        <p:blipFill>
          <a:blip r:embed="rId3">
            <a:alphaModFix/>
          </a:blip>
          <a:stretch>
            <a:fillRect/>
          </a:stretch>
        </p:blipFill>
        <p:spPr>
          <a:xfrm>
            <a:off x="1542573" y="3052220"/>
            <a:ext cx="3402300" cy="1606900"/>
          </a:xfrm>
          <a:prstGeom prst="rect">
            <a:avLst/>
          </a:prstGeom>
          <a:noFill/>
          <a:ln>
            <a:noFill/>
          </a:ln>
        </p:spPr>
      </p:pic>
      <p:sp>
        <p:nvSpPr>
          <p:cNvPr id="487" name="Shape 487"/>
          <p:cNvSpPr txBox="1"/>
          <p:nvPr/>
        </p:nvSpPr>
        <p:spPr>
          <a:xfrm>
            <a:off x="318037" y="3580412"/>
            <a:ext cx="12681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a:t>
            </a:r>
          </a:p>
        </p:txBody>
      </p:sp>
      <p:sp>
        <p:nvSpPr>
          <p:cNvPr id="488" name="Shape 488"/>
          <p:cNvSpPr txBox="1"/>
          <p:nvPr/>
        </p:nvSpPr>
        <p:spPr>
          <a:xfrm>
            <a:off x="1626950" y="4193900"/>
            <a:ext cx="846600" cy="334200"/>
          </a:xfrm>
          <a:prstGeom prst="rect">
            <a:avLst/>
          </a:prstGeom>
          <a:noFill/>
          <a:ln>
            <a:noFill/>
          </a:ln>
        </p:spPr>
        <p:txBody>
          <a:bodyPr anchorCtr="0" anchor="t" bIns="91425" lIns="91425" rIns="91425" tIns="91425">
            <a:noAutofit/>
          </a:bodyPr>
          <a:lstStyle/>
          <a:p>
            <a:pPr lvl="0" rtl="0">
              <a:spcBef>
                <a:spcPts val="0"/>
              </a:spcBef>
              <a:buNone/>
            </a:pPr>
            <a:r>
              <a:rPr b="1" lang="en" sz="2000">
                <a:solidFill>
                  <a:srgbClr val="4A86E8"/>
                </a:solidFill>
                <a:latin typeface="Raleway"/>
                <a:ea typeface="Raleway"/>
                <a:cs typeface="Raleway"/>
                <a:sym typeface="Raleway"/>
              </a:rPr>
              <a:t>30%</a:t>
            </a:r>
          </a:p>
        </p:txBody>
      </p:sp>
      <p:sp>
        <p:nvSpPr>
          <p:cNvPr id="489" name="Shape 489"/>
          <p:cNvSpPr txBox="1"/>
          <p:nvPr/>
        </p:nvSpPr>
        <p:spPr>
          <a:xfrm>
            <a:off x="5060025" y="3454367"/>
            <a:ext cx="4020300" cy="16068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Mutation frequency descends</a:t>
            </a:r>
          </a:p>
        </p:txBody>
      </p:sp>
      <p:sp>
        <p:nvSpPr>
          <p:cNvPr id="490" name="Shape 490"/>
          <p:cNvSpPr txBox="1"/>
          <p:nvPr/>
        </p:nvSpPr>
        <p:spPr>
          <a:xfrm>
            <a:off x="4213425" y="4208487"/>
            <a:ext cx="846600" cy="334200"/>
          </a:xfrm>
          <a:prstGeom prst="rect">
            <a:avLst/>
          </a:prstGeom>
          <a:noFill/>
          <a:ln>
            <a:noFill/>
          </a:ln>
        </p:spPr>
        <p:txBody>
          <a:bodyPr anchorCtr="0" anchor="t" bIns="91425" lIns="91425" rIns="91425" tIns="91425">
            <a:noAutofit/>
          </a:bodyPr>
          <a:lstStyle/>
          <a:p>
            <a:pPr lvl="0" rtl="0">
              <a:spcBef>
                <a:spcPts val="0"/>
              </a:spcBef>
              <a:buNone/>
            </a:pPr>
            <a:r>
              <a:rPr b="1" lang="en" sz="2000">
                <a:solidFill>
                  <a:srgbClr val="E06666"/>
                </a:solidFill>
                <a:latin typeface="Raleway"/>
                <a:ea typeface="Raleway"/>
                <a:cs typeface="Raleway"/>
                <a:sym typeface="Raleway"/>
              </a:rPr>
              <a:t>20</a:t>
            </a:r>
            <a:r>
              <a:rPr b="1" lang="en" sz="2000">
                <a:solidFill>
                  <a:srgbClr val="E06666"/>
                </a:solidFill>
                <a:latin typeface="Raleway"/>
                <a:ea typeface="Raleway"/>
                <a:cs typeface="Raleway"/>
                <a:sym typeface="Raleway"/>
              </a:rPr>
              <a:t>%</a:t>
            </a:r>
          </a:p>
        </p:txBody>
      </p:sp>
      <p:sp>
        <p:nvSpPr>
          <p:cNvPr id="491" name="Shape 491"/>
          <p:cNvSpPr txBox="1"/>
          <p:nvPr/>
        </p:nvSpPr>
        <p:spPr>
          <a:xfrm>
            <a:off x="2906412" y="4218250"/>
            <a:ext cx="846600" cy="334200"/>
          </a:xfrm>
          <a:prstGeom prst="rect">
            <a:avLst/>
          </a:prstGeom>
          <a:noFill/>
          <a:ln>
            <a:noFill/>
          </a:ln>
        </p:spPr>
        <p:txBody>
          <a:bodyPr anchorCtr="0" anchor="t" bIns="91425" lIns="91425" rIns="91425" tIns="91425">
            <a:noAutofit/>
          </a:bodyPr>
          <a:lstStyle/>
          <a:p>
            <a:pPr lvl="0" rtl="0">
              <a:spcBef>
                <a:spcPts val="0"/>
              </a:spcBef>
              <a:buNone/>
            </a:pPr>
            <a:r>
              <a:rPr b="1" lang="en" sz="2000">
                <a:solidFill>
                  <a:srgbClr val="4A86E8"/>
                </a:solidFill>
                <a:latin typeface="Raleway"/>
                <a:ea typeface="Raleway"/>
                <a:cs typeface="Raleway"/>
                <a:sym typeface="Raleway"/>
              </a:rPr>
              <a:t>70%</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 name="Shape 495"/>
        <p:cNvGrpSpPr/>
        <p:nvPr/>
      </p:nvGrpSpPr>
      <p:grpSpPr>
        <a:xfrm>
          <a:off x="0" y="0"/>
          <a:ext cx="0" cy="0"/>
          <a:chOff x="0" y="0"/>
          <a:chExt cx="0" cy="0"/>
        </a:xfrm>
      </p:grpSpPr>
      <p:sp>
        <p:nvSpPr>
          <p:cNvPr id="496" name="Shape 49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97" name="Shape 497"/>
          <p:cNvSpPr txBox="1"/>
          <p:nvPr>
            <p:ph type="title"/>
          </p:nvPr>
        </p:nvSpPr>
        <p:spPr>
          <a:xfrm>
            <a:off x="235500" y="1402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III: Fixed Mutation Analysis (Workflow)</a:t>
            </a:r>
          </a:p>
        </p:txBody>
      </p:sp>
      <p:pic>
        <p:nvPicPr>
          <p:cNvPr id="498" name="Shape 498"/>
          <p:cNvPicPr preferRelativeResize="0"/>
          <p:nvPr/>
        </p:nvPicPr>
        <p:blipFill>
          <a:blip r:embed="rId3">
            <a:alphaModFix/>
          </a:blip>
          <a:stretch>
            <a:fillRect/>
          </a:stretch>
        </p:blipFill>
        <p:spPr>
          <a:xfrm>
            <a:off x="285774" y="806199"/>
            <a:ext cx="3272700" cy="2220850"/>
          </a:xfrm>
          <a:prstGeom prst="rect">
            <a:avLst/>
          </a:prstGeom>
          <a:noFill/>
          <a:ln>
            <a:noFill/>
          </a:ln>
        </p:spPr>
      </p:pic>
      <p:sp>
        <p:nvSpPr>
          <p:cNvPr id="499" name="Shape 499"/>
          <p:cNvSpPr/>
          <p:nvPr/>
        </p:nvSpPr>
        <p:spPr>
          <a:xfrm>
            <a:off x="357475" y="1305462"/>
            <a:ext cx="3129300" cy="16731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pic>
        <p:nvPicPr>
          <p:cNvPr id="500" name="Shape 500"/>
          <p:cNvPicPr preferRelativeResize="0"/>
          <p:nvPr/>
        </p:nvPicPr>
        <p:blipFill>
          <a:blip r:embed="rId4">
            <a:alphaModFix/>
          </a:blip>
          <a:stretch>
            <a:fillRect/>
          </a:stretch>
        </p:blipFill>
        <p:spPr>
          <a:xfrm>
            <a:off x="372523" y="1315575"/>
            <a:ext cx="3099200" cy="1433350"/>
          </a:xfrm>
          <a:prstGeom prst="rect">
            <a:avLst/>
          </a:prstGeom>
          <a:noFill/>
          <a:ln>
            <a:noFill/>
          </a:ln>
        </p:spPr>
      </p:pic>
      <p:sp>
        <p:nvSpPr>
          <p:cNvPr id="501" name="Shape 501"/>
          <p:cNvSpPr/>
          <p:nvPr/>
        </p:nvSpPr>
        <p:spPr>
          <a:xfrm>
            <a:off x="249474" y="790696"/>
            <a:ext cx="3345300" cy="2282700"/>
          </a:xfrm>
          <a:prstGeom prst="rect">
            <a:avLst/>
          </a:prstGeom>
          <a:solidFill>
            <a:srgbClr val="FFFFFF">
              <a:alpha val="35380"/>
            </a:srgbClr>
          </a:solidFill>
          <a:ln>
            <a:noFill/>
          </a:ln>
        </p:spPr>
        <p:txBody>
          <a:bodyPr anchorCtr="0" anchor="ctr" bIns="91425" lIns="91425" rIns="91425" tIns="91425">
            <a:noAutofit/>
          </a:bodyPr>
          <a:lstStyle/>
          <a:p>
            <a:pPr lvl="0">
              <a:spcBef>
                <a:spcPts val="0"/>
              </a:spcBef>
              <a:buNone/>
            </a:pPr>
            <a:r>
              <a:t/>
            </a:r>
            <a:endParaRPr/>
          </a:p>
        </p:txBody>
      </p:sp>
      <p:pic>
        <p:nvPicPr>
          <p:cNvPr id="502" name="Shape 502"/>
          <p:cNvPicPr preferRelativeResize="0"/>
          <p:nvPr/>
        </p:nvPicPr>
        <p:blipFill>
          <a:blip r:embed="rId4">
            <a:alphaModFix/>
          </a:blip>
          <a:stretch>
            <a:fillRect/>
          </a:stretch>
        </p:blipFill>
        <p:spPr>
          <a:xfrm>
            <a:off x="1534924" y="1688325"/>
            <a:ext cx="7003543" cy="3239074"/>
          </a:xfrm>
          <a:prstGeom prst="rect">
            <a:avLst/>
          </a:prstGeom>
          <a:noFill/>
          <a:ln cap="flat" cmpd="sng" w="9525">
            <a:solidFill>
              <a:srgbClr val="B7B7B7"/>
            </a:solidFill>
            <a:prstDash val="solid"/>
            <a:round/>
            <a:headEnd len="med" w="med" type="none"/>
            <a:tailEnd len="med" w="med" type="none"/>
          </a:ln>
        </p:spPr>
      </p:pic>
      <p:cxnSp>
        <p:nvCxnSpPr>
          <p:cNvPr id="503" name="Shape 503"/>
          <p:cNvCxnSpPr/>
          <p:nvPr/>
        </p:nvCxnSpPr>
        <p:spPr>
          <a:xfrm>
            <a:off x="429925" y="1372625"/>
            <a:ext cx="1098000" cy="305700"/>
          </a:xfrm>
          <a:prstGeom prst="straightConnector1">
            <a:avLst/>
          </a:prstGeom>
          <a:noFill/>
          <a:ln cap="flat" cmpd="sng" w="9525">
            <a:solidFill>
              <a:srgbClr val="999999"/>
            </a:solidFill>
            <a:prstDash val="lgDash"/>
            <a:round/>
            <a:headEnd len="lg" w="lg" type="none"/>
            <a:tailEnd len="lg" w="lg" type="none"/>
          </a:ln>
        </p:spPr>
      </p:cxnSp>
      <p:cxnSp>
        <p:nvCxnSpPr>
          <p:cNvPr id="504" name="Shape 504"/>
          <p:cNvCxnSpPr/>
          <p:nvPr/>
        </p:nvCxnSpPr>
        <p:spPr>
          <a:xfrm>
            <a:off x="398850" y="2771175"/>
            <a:ext cx="1113900" cy="2170200"/>
          </a:xfrm>
          <a:prstGeom prst="straightConnector1">
            <a:avLst/>
          </a:prstGeom>
          <a:noFill/>
          <a:ln cap="flat" cmpd="sng" w="9525">
            <a:solidFill>
              <a:srgbClr val="999999"/>
            </a:solidFill>
            <a:prstDash val="lgDash"/>
            <a:round/>
            <a:headEnd len="lg" w="lg" type="none"/>
            <a:tailEnd len="lg" w="lg" type="none"/>
          </a:ln>
        </p:spPr>
      </p:cxnSp>
      <p:cxnSp>
        <p:nvCxnSpPr>
          <p:cNvPr id="505" name="Shape 505"/>
          <p:cNvCxnSpPr/>
          <p:nvPr/>
        </p:nvCxnSpPr>
        <p:spPr>
          <a:xfrm>
            <a:off x="3444550" y="1305300"/>
            <a:ext cx="5086500" cy="362400"/>
          </a:xfrm>
          <a:prstGeom prst="straightConnector1">
            <a:avLst/>
          </a:prstGeom>
          <a:noFill/>
          <a:ln cap="flat" cmpd="sng" w="9525">
            <a:solidFill>
              <a:srgbClr val="999999"/>
            </a:solidFill>
            <a:prstDash val="lgDash"/>
            <a:round/>
            <a:headEnd len="lg" w="lg" type="none"/>
            <a:tailEnd len="lg" w="lg" type="none"/>
          </a:ln>
        </p:spPr>
      </p:cxnSp>
      <p:sp>
        <p:nvSpPr>
          <p:cNvPr id="506" name="Shape 506"/>
          <p:cNvSpPr txBox="1"/>
          <p:nvPr/>
        </p:nvSpPr>
        <p:spPr>
          <a:xfrm>
            <a:off x="2606800" y="997975"/>
            <a:ext cx="5174700" cy="550500"/>
          </a:xfrm>
          <a:prstGeom prst="rect">
            <a:avLst/>
          </a:prstGeom>
          <a:solidFill>
            <a:srgbClr val="FFFFFF">
              <a:alpha val="73850"/>
            </a:srgbClr>
          </a:solidFill>
          <a:ln>
            <a:noFill/>
          </a:ln>
        </p:spPr>
        <p:txBody>
          <a:bodyPr anchorCtr="0" anchor="t" bIns="91425" lIns="91425" rIns="91425" tIns="91425">
            <a:noAutofit/>
          </a:bodyPr>
          <a:lstStyle/>
          <a:p>
            <a:pPr lvl="0" rtl="0" algn="ctr">
              <a:lnSpc>
                <a:spcPct val="115000"/>
              </a:lnSpc>
              <a:spcBef>
                <a:spcPts val="0"/>
              </a:spcBef>
              <a:spcAft>
                <a:spcPts val="1600"/>
              </a:spcAft>
              <a:buClr>
                <a:schemeClr val="dk1"/>
              </a:buClr>
              <a:buSzPct val="36666"/>
              <a:buFont typeface="Arial"/>
              <a:buNone/>
            </a:pPr>
            <a:r>
              <a:rPr lang="en" sz="3000" u="sng">
                <a:solidFill>
                  <a:schemeClr val="dk2"/>
                </a:solidFill>
                <a:latin typeface="Raleway"/>
                <a:ea typeface="Raleway"/>
                <a:cs typeface="Raleway"/>
                <a:sym typeface="Raleway"/>
              </a:rPr>
              <a:t>Fixed</a:t>
            </a:r>
            <a:r>
              <a:rPr lang="en" sz="3000" u="sng">
                <a:solidFill>
                  <a:schemeClr val="dk2"/>
                </a:solidFill>
                <a:latin typeface="Raleway"/>
                <a:ea typeface="Raleway"/>
                <a:cs typeface="Raleway"/>
                <a:sym typeface="Raleway"/>
              </a:rPr>
              <a:t> Mutation Report</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0" name="Shape 510"/>
        <p:cNvGrpSpPr/>
        <p:nvPr/>
      </p:nvGrpSpPr>
      <p:grpSpPr>
        <a:xfrm>
          <a:off x="0" y="0"/>
          <a:ext cx="0" cy="0"/>
          <a:chOff x="0" y="0"/>
          <a:chExt cx="0" cy="0"/>
        </a:xfrm>
      </p:grpSpPr>
      <p:sp>
        <p:nvSpPr>
          <p:cNvPr id="511" name="Shape 511"/>
          <p:cNvSpPr txBox="1"/>
          <p:nvPr>
            <p:ph type="title"/>
          </p:nvPr>
        </p:nvSpPr>
        <p:spPr>
          <a:xfrm>
            <a:off x="159300" y="1402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III: Evaluation (Results)</a:t>
            </a:r>
          </a:p>
        </p:txBody>
      </p:sp>
      <p:sp>
        <p:nvSpPr>
          <p:cNvPr id="512" name="Shape 5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grpSp>
        <p:nvGrpSpPr>
          <p:cNvPr id="513" name="Shape 513"/>
          <p:cNvGrpSpPr/>
          <p:nvPr/>
        </p:nvGrpSpPr>
        <p:grpSpPr>
          <a:xfrm>
            <a:off x="265867" y="2594545"/>
            <a:ext cx="4333151" cy="1882442"/>
            <a:chOff x="271817" y="2553995"/>
            <a:chExt cx="4333151" cy="1882442"/>
          </a:xfrm>
        </p:grpSpPr>
        <p:pic>
          <p:nvPicPr>
            <p:cNvPr id="514" name="Shape 514"/>
            <p:cNvPicPr preferRelativeResize="0"/>
            <p:nvPr/>
          </p:nvPicPr>
          <p:blipFill>
            <a:blip r:embed="rId4">
              <a:alphaModFix/>
            </a:blip>
            <a:stretch>
              <a:fillRect/>
            </a:stretch>
          </p:blipFill>
          <p:spPr>
            <a:xfrm>
              <a:off x="271817" y="2553995"/>
              <a:ext cx="4333151" cy="1882442"/>
            </a:xfrm>
            <a:prstGeom prst="rect">
              <a:avLst/>
            </a:prstGeom>
            <a:noFill/>
            <a:ln>
              <a:noFill/>
            </a:ln>
          </p:spPr>
        </p:pic>
        <p:sp>
          <p:nvSpPr>
            <p:cNvPr id="515" name="Shape 515"/>
            <p:cNvSpPr txBox="1"/>
            <p:nvPr/>
          </p:nvSpPr>
          <p:spPr>
            <a:xfrm>
              <a:off x="577054" y="2780340"/>
              <a:ext cx="247199" cy="175200"/>
            </a:xfrm>
            <a:prstGeom prst="rect">
              <a:avLst/>
            </a:prstGeom>
            <a:noFill/>
            <a:ln>
              <a:noFill/>
            </a:ln>
          </p:spPr>
          <p:txBody>
            <a:bodyPr anchorCtr="0" anchor="t" bIns="91425" lIns="91425" rIns="91425" tIns="91425">
              <a:noAutofit/>
            </a:bodyPr>
            <a:lstStyle/>
            <a:p>
              <a:pPr lvl="0">
                <a:spcBef>
                  <a:spcPts val="0"/>
                </a:spcBef>
                <a:buNone/>
              </a:pPr>
              <a:r>
                <a:rPr lang="en" sz="600">
                  <a:latin typeface="Open Sans"/>
                  <a:ea typeface="Open Sans"/>
                  <a:cs typeface="Open Sans"/>
                  <a:sym typeface="Open Sans"/>
                </a:rPr>
                <a:t>1</a:t>
              </a:r>
            </a:p>
          </p:txBody>
        </p:sp>
        <p:sp>
          <p:nvSpPr>
            <p:cNvPr id="516" name="Shape 516"/>
            <p:cNvSpPr txBox="1"/>
            <p:nvPr/>
          </p:nvSpPr>
          <p:spPr>
            <a:xfrm>
              <a:off x="577060" y="3069901"/>
              <a:ext cx="247200" cy="175200"/>
            </a:xfrm>
            <a:prstGeom prst="rect">
              <a:avLst/>
            </a:prstGeom>
            <a:noFill/>
            <a:ln>
              <a:noFill/>
            </a:ln>
          </p:spPr>
          <p:txBody>
            <a:bodyPr anchorCtr="0" anchor="t" bIns="91425" lIns="91425" rIns="91425" tIns="91425">
              <a:noAutofit/>
            </a:bodyPr>
            <a:lstStyle/>
            <a:p>
              <a:pPr lvl="0" rtl="0">
                <a:spcBef>
                  <a:spcPts val="0"/>
                </a:spcBef>
                <a:buNone/>
              </a:pPr>
              <a:r>
                <a:rPr lang="en" sz="600">
                  <a:latin typeface="Open Sans"/>
                  <a:ea typeface="Open Sans"/>
                  <a:cs typeface="Open Sans"/>
                  <a:sym typeface="Open Sans"/>
                </a:rPr>
                <a:t>2</a:t>
              </a:r>
            </a:p>
          </p:txBody>
        </p:sp>
        <p:sp>
          <p:nvSpPr>
            <p:cNvPr id="517" name="Shape 517"/>
            <p:cNvSpPr txBox="1"/>
            <p:nvPr/>
          </p:nvSpPr>
          <p:spPr>
            <a:xfrm>
              <a:off x="577058" y="3433162"/>
              <a:ext cx="247200" cy="175200"/>
            </a:xfrm>
            <a:prstGeom prst="rect">
              <a:avLst/>
            </a:prstGeom>
            <a:noFill/>
            <a:ln>
              <a:noFill/>
            </a:ln>
          </p:spPr>
          <p:txBody>
            <a:bodyPr anchorCtr="0" anchor="t" bIns="91425" lIns="91425" rIns="91425" tIns="91425">
              <a:noAutofit/>
            </a:bodyPr>
            <a:lstStyle/>
            <a:p>
              <a:pPr lvl="0" rtl="0">
                <a:spcBef>
                  <a:spcPts val="0"/>
                </a:spcBef>
                <a:buNone/>
              </a:pPr>
              <a:r>
                <a:rPr lang="en" sz="600">
                  <a:latin typeface="Open Sans"/>
                  <a:ea typeface="Open Sans"/>
                  <a:cs typeface="Open Sans"/>
                  <a:sym typeface="Open Sans"/>
                </a:rPr>
                <a:t>3</a:t>
              </a:r>
            </a:p>
          </p:txBody>
        </p:sp>
        <p:sp>
          <p:nvSpPr>
            <p:cNvPr id="518" name="Shape 518"/>
            <p:cNvSpPr txBox="1"/>
            <p:nvPr/>
          </p:nvSpPr>
          <p:spPr>
            <a:xfrm>
              <a:off x="612802" y="3951878"/>
              <a:ext cx="247200" cy="175200"/>
            </a:xfrm>
            <a:prstGeom prst="rect">
              <a:avLst/>
            </a:prstGeom>
            <a:noFill/>
            <a:ln>
              <a:noFill/>
            </a:ln>
          </p:spPr>
          <p:txBody>
            <a:bodyPr anchorCtr="0" anchor="t" bIns="91425" lIns="91425" rIns="91425" tIns="91425">
              <a:noAutofit/>
            </a:bodyPr>
            <a:lstStyle/>
            <a:p>
              <a:pPr lvl="0" rtl="0">
                <a:spcBef>
                  <a:spcPts val="0"/>
                </a:spcBef>
                <a:buNone/>
              </a:pPr>
              <a:r>
                <a:rPr lang="en" sz="600">
                  <a:latin typeface="Open Sans"/>
                  <a:ea typeface="Open Sans"/>
                  <a:cs typeface="Open Sans"/>
                  <a:sym typeface="Open Sans"/>
                </a:rPr>
                <a:t>4</a:t>
              </a:r>
            </a:p>
          </p:txBody>
        </p:sp>
      </p:grpSp>
      <p:sp>
        <p:nvSpPr>
          <p:cNvPr id="519" name="Shape 519"/>
          <p:cNvSpPr txBox="1"/>
          <p:nvPr/>
        </p:nvSpPr>
        <p:spPr>
          <a:xfrm>
            <a:off x="152400" y="4753100"/>
            <a:ext cx="2425200" cy="213900"/>
          </a:xfrm>
          <a:prstGeom prst="rect">
            <a:avLst/>
          </a:prstGeom>
          <a:noFill/>
          <a:ln>
            <a:noFill/>
          </a:ln>
        </p:spPr>
        <p:txBody>
          <a:bodyPr anchorCtr="0" anchor="t" bIns="91425" lIns="91425" rIns="91425" tIns="91425">
            <a:noAutofit/>
          </a:bodyPr>
          <a:lstStyle/>
          <a:p>
            <a:pPr lvl="0" rtl="0" algn="l">
              <a:spcBef>
                <a:spcPts val="0"/>
              </a:spcBef>
              <a:buNone/>
            </a:pPr>
            <a:r>
              <a:rPr lang="en" sz="800">
                <a:solidFill>
                  <a:srgbClr val="666666"/>
                </a:solidFill>
                <a:latin typeface="Raleway"/>
                <a:ea typeface="Raleway"/>
                <a:cs typeface="Raleway"/>
                <a:sym typeface="Raleway"/>
              </a:rPr>
              <a:t>(1) Charusanti</a:t>
            </a:r>
            <a:r>
              <a:rPr lang="en" sz="800">
                <a:solidFill>
                  <a:srgbClr val="666666"/>
                </a:solidFill>
                <a:latin typeface="Raleway"/>
                <a:ea typeface="Raleway"/>
                <a:cs typeface="Raleway"/>
                <a:sym typeface="Raleway"/>
              </a:rPr>
              <a:t> </a:t>
            </a:r>
            <a:r>
              <a:rPr i="1" lang="en" sz="800">
                <a:solidFill>
                  <a:srgbClr val="666666"/>
                </a:solidFill>
                <a:latin typeface="Raleway"/>
                <a:ea typeface="Raleway"/>
                <a:cs typeface="Raleway"/>
                <a:sym typeface="Raleway"/>
              </a:rPr>
              <a:t>et al., </a:t>
            </a:r>
            <a:r>
              <a:rPr i="1" lang="en" sz="800">
                <a:solidFill>
                  <a:srgbClr val="666666"/>
                </a:solidFill>
                <a:latin typeface="Raleway"/>
                <a:ea typeface="Raleway"/>
                <a:cs typeface="Raleway"/>
                <a:sym typeface="Raleway"/>
              </a:rPr>
              <a:t>PLoS Genet </a:t>
            </a:r>
            <a:r>
              <a:rPr i="1" lang="en" sz="800">
                <a:solidFill>
                  <a:srgbClr val="666666"/>
                </a:solidFill>
                <a:latin typeface="Raleway"/>
                <a:ea typeface="Raleway"/>
                <a:cs typeface="Raleway"/>
                <a:sym typeface="Raleway"/>
              </a:rPr>
              <a:t>2011</a:t>
            </a:r>
          </a:p>
        </p:txBody>
      </p:sp>
      <p:sp>
        <p:nvSpPr>
          <p:cNvPr id="520" name="Shape 520"/>
          <p:cNvSpPr txBox="1"/>
          <p:nvPr/>
        </p:nvSpPr>
        <p:spPr>
          <a:xfrm>
            <a:off x="4174600" y="4753075"/>
            <a:ext cx="2668800" cy="213900"/>
          </a:xfrm>
          <a:prstGeom prst="rect">
            <a:avLst/>
          </a:prstGeom>
          <a:noFill/>
          <a:ln>
            <a:noFill/>
          </a:ln>
        </p:spPr>
        <p:txBody>
          <a:bodyPr anchorCtr="0" anchor="t" bIns="91425" lIns="91425" rIns="91425" tIns="91425">
            <a:noAutofit/>
          </a:bodyPr>
          <a:lstStyle/>
          <a:p>
            <a:pPr lvl="0" rtl="0" algn="l">
              <a:spcBef>
                <a:spcPts val="0"/>
              </a:spcBef>
              <a:buNone/>
            </a:pPr>
            <a:r>
              <a:rPr lang="en" sz="800">
                <a:solidFill>
                  <a:srgbClr val="666666"/>
                </a:solidFill>
                <a:latin typeface="Raleway"/>
                <a:ea typeface="Raleway"/>
                <a:cs typeface="Raleway"/>
                <a:sym typeface="Raleway"/>
              </a:rPr>
              <a:t>(4) LaCroix</a:t>
            </a:r>
            <a:r>
              <a:rPr lang="en" sz="800">
                <a:solidFill>
                  <a:srgbClr val="666666"/>
                </a:solidFill>
                <a:latin typeface="Raleway"/>
                <a:ea typeface="Raleway"/>
                <a:cs typeface="Raleway"/>
                <a:sym typeface="Raleway"/>
              </a:rPr>
              <a:t> </a:t>
            </a:r>
            <a:r>
              <a:rPr i="1" lang="en" sz="800">
                <a:solidFill>
                  <a:srgbClr val="666666"/>
                </a:solidFill>
                <a:latin typeface="Raleway"/>
                <a:ea typeface="Raleway"/>
                <a:cs typeface="Raleway"/>
                <a:sym typeface="Raleway"/>
              </a:rPr>
              <a:t>et al., </a:t>
            </a:r>
            <a:r>
              <a:rPr i="1" lang="en" sz="800">
                <a:solidFill>
                  <a:srgbClr val="666666"/>
                </a:solidFill>
                <a:latin typeface="Raleway"/>
                <a:ea typeface="Raleway"/>
                <a:cs typeface="Raleway"/>
                <a:sym typeface="Raleway"/>
              </a:rPr>
              <a:t>Appl. Environ. Microbiol., 2015</a:t>
            </a:r>
          </a:p>
        </p:txBody>
      </p:sp>
      <p:sp>
        <p:nvSpPr>
          <p:cNvPr id="521" name="Shape 521"/>
          <p:cNvSpPr txBox="1"/>
          <p:nvPr/>
        </p:nvSpPr>
        <p:spPr>
          <a:xfrm>
            <a:off x="6521685" y="4753085"/>
            <a:ext cx="2227800" cy="213900"/>
          </a:xfrm>
          <a:prstGeom prst="rect">
            <a:avLst/>
          </a:prstGeom>
          <a:noFill/>
          <a:ln>
            <a:noFill/>
          </a:ln>
        </p:spPr>
        <p:txBody>
          <a:bodyPr anchorCtr="0" anchor="t" bIns="91425" lIns="91425" rIns="91425" tIns="91425">
            <a:noAutofit/>
          </a:bodyPr>
          <a:lstStyle/>
          <a:p>
            <a:pPr lvl="0" rtl="0" algn="l">
              <a:spcBef>
                <a:spcPts val="0"/>
              </a:spcBef>
              <a:buNone/>
            </a:pPr>
            <a:r>
              <a:rPr lang="en" sz="800">
                <a:solidFill>
                  <a:srgbClr val="666666"/>
                </a:solidFill>
                <a:latin typeface="Raleway"/>
                <a:ea typeface="Raleway"/>
                <a:cs typeface="Raleway"/>
                <a:sym typeface="Raleway"/>
              </a:rPr>
              <a:t>(3) Sandberg </a:t>
            </a:r>
            <a:r>
              <a:rPr i="1" lang="en" sz="800">
                <a:solidFill>
                  <a:srgbClr val="666666"/>
                </a:solidFill>
                <a:latin typeface="Raleway"/>
                <a:ea typeface="Raleway"/>
                <a:cs typeface="Raleway"/>
                <a:sym typeface="Raleway"/>
              </a:rPr>
              <a:t>et al., </a:t>
            </a:r>
            <a:r>
              <a:rPr i="1" lang="en" sz="800">
                <a:solidFill>
                  <a:srgbClr val="666666"/>
                </a:solidFill>
                <a:latin typeface="Raleway"/>
                <a:ea typeface="Raleway"/>
                <a:cs typeface="Raleway"/>
                <a:sym typeface="Raleway"/>
              </a:rPr>
              <a:t>Mol. Biol. Evol.,</a:t>
            </a:r>
            <a:r>
              <a:rPr i="1" lang="en" sz="800">
                <a:solidFill>
                  <a:srgbClr val="666666"/>
                </a:solidFill>
                <a:latin typeface="Raleway"/>
                <a:ea typeface="Raleway"/>
                <a:cs typeface="Raleway"/>
                <a:sym typeface="Raleway"/>
              </a:rPr>
              <a:t> 2014</a:t>
            </a:r>
          </a:p>
        </p:txBody>
      </p:sp>
      <p:sp>
        <p:nvSpPr>
          <p:cNvPr id="522" name="Shape 522"/>
          <p:cNvSpPr txBox="1"/>
          <p:nvPr/>
        </p:nvSpPr>
        <p:spPr>
          <a:xfrm>
            <a:off x="2298949" y="4753100"/>
            <a:ext cx="2094300" cy="213900"/>
          </a:xfrm>
          <a:prstGeom prst="rect">
            <a:avLst/>
          </a:prstGeom>
          <a:noFill/>
          <a:ln>
            <a:noFill/>
          </a:ln>
        </p:spPr>
        <p:txBody>
          <a:bodyPr anchorCtr="0" anchor="t" bIns="91425" lIns="91425" rIns="91425" tIns="91425">
            <a:noAutofit/>
          </a:bodyPr>
          <a:lstStyle/>
          <a:p>
            <a:pPr lvl="0" rtl="0" algn="l">
              <a:spcBef>
                <a:spcPts val="0"/>
              </a:spcBef>
              <a:buNone/>
            </a:pPr>
            <a:r>
              <a:rPr lang="en" sz="800">
                <a:solidFill>
                  <a:srgbClr val="666666"/>
                </a:solidFill>
                <a:latin typeface="Raleway"/>
                <a:ea typeface="Raleway"/>
                <a:cs typeface="Raleway"/>
                <a:sym typeface="Raleway"/>
              </a:rPr>
              <a:t>(2) Sandberg </a:t>
            </a:r>
            <a:r>
              <a:rPr i="1" lang="en" sz="800">
                <a:solidFill>
                  <a:srgbClr val="666666"/>
                </a:solidFill>
                <a:latin typeface="Raleway"/>
                <a:ea typeface="Raleway"/>
                <a:cs typeface="Raleway"/>
                <a:sym typeface="Raleway"/>
              </a:rPr>
              <a:t>et al., </a:t>
            </a:r>
            <a:r>
              <a:rPr i="1" lang="en" sz="800">
                <a:solidFill>
                  <a:srgbClr val="666666"/>
                </a:solidFill>
                <a:latin typeface="Raleway"/>
                <a:ea typeface="Raleway"/>
                <a:cs typeface="Raleway"/>
                <a:sym typeface="Raleway"/>
              </a:rPr>
              <a:t>PLoS ONE</a:t>
            </a:r>
            <a:r>
              <a:rPr i="1" lang="en" sz="800">
                <a:solidFill>
                  <a:srgbClr val="666666"/>
                </a:solidFill>
                <a:latin typeface="Raleway"/>
                <a:ea typeface="Raleway"/>
                <a:cs typeface="Raleway"/>
                <a:sym typeface="Raleway"/>
              </a:rPr>
              <a:t>, 2016</a:t>
            </a:r>
          </a:p>
        </p:txBody>
      </p:sp>
      <p:pic>
        <p:nvPicPr>
          <p:cNvPr id="523" name="Shape 523"/>
          <p:cNvPicPr preferRelativeResize="0"/>
          <p:nvPr/>
        </p:nvPicPr>
        <p:blipFill>
          <a:blip r:embed="rId5">
            <a:alphaModFix/>
          </a:blip>
          <a:stretch>
            <a:fillRect/>
          </a:stretch>
        </p:blipFill>
        <p:spPr>
          <a:xfrm>
            <a:off x="265887" y="841224"/>
            <a:ext cx="5107026" cy="1477250"/>
          </a:xfrm>
          <a:prstGeom prst="rect">
            <a:avLst/>
          </a:prstGeom>
          <a:noFill/>
          <a:ln>
            <a:noFill/>
          </a:ln>
        </p:spPr>
      </p:pic>
      <p:sp>
        <p:nvSpPr>
          <p:cNvPr id="524" name="Shape 524"/>
          <p:cNvSpPr txBox="1"/>
          <p:nvPr/>
        </p:nvSpPr>
        <p:spPr>
          <a:xfrm>
            <a:off x="557329" y="1253840"/>
            <a:ext cx="247200" cy="175200"/>
          </a:xfrm>
          <a:prstGeom prst="rect">
            <a:avLst/>
          </a:prstGeom>
          <a:noFill/>
          <a:ln>
            <a:noFill/>
          </a:ln>
        </p:spPr>
        <p:txBody>
          <a:bodyPr anchorCtr="0" anchor="t" bIns="91425" lIns="91425" rIns="91425" tIns="91425">
            <a:noAutofit/>
          </a:bodyPr>
          <a:lstStyle/>
          <a:p>
            <a:pPr lvl="0" rtl="0">
              <a:spcBef>
                <a:spcPts val="0"/>
              </a:spcBef>
              <a:buNone/>
            </a:pPr>
            <a:r>
              <a:rPr lang="en" sz="600">
                <a:latin typeface="Open Sans"/>
                <a:ea typeface="Open Sans"/>
                <a:cs typeface="Open Sans"/>
                <a:sym typeface="Open Sans"/>
              </a:rPr>
              <a:t>1</a:t>
            </a:r>
          </a:p>
        </p:txBody>
      </p:sp>
      <p:sp>
        <p:nvSpPr>
          <p:cNvPr id="525" name="Shape 525"/>
          <p:cNvSpPr txBox="1"/>
          <p:nvPr/>
        </p:nvSpPr>
        <p:spPr>
          <a:xfrm>
            <a:off x="557335" y="1492239"/>
            <a:ext cx="247200" cy="175200"/>
          </a:xfrm>
          <a:prstGeom prst="rect">
            <a:avLst/>
          </a:prstGeom>
          <a:noFill/>
          <a:ln>
            <a:noFill/>
          </a:ln>
        </p:spPr>
        <p:txBody>
          <a:bodyPr anchorCtr="0" anchor="t" bIns="91425" lIns="91425" rIns="91425" tIns="91425">
            <a:noAutofit/>
          </a:bodyPr>
          <a:lstStyle/>
          <a:p>
            <a:pPr lvl="0" rtl="0">
              <a:spcBef>
                <a:spcPts val="0"/>
              </a:spcBef>
              <a:buNone/>
            </a:pPr>
            <a:r>
              <a:rPr lang="en" sz="600">
                <a:latin typeface="Open Sans"/>
                <a:ea typeface="Open Sans"/>
                <a:cs typeface="Open Sans"/>
                <a:sym typeface="Open Sans"/>
              </a:rPr>
              <a:t>2</a:t>
            </a:r>
          </a:p>
        </p:txBody>
      </p:sp>
      <p:sp>
        <p:nvSpPr>
          <p:cNvPr id="526" name="Shape 526"/>
          <p:cNvSpPr txBox="1"/>
          <p:nvPr/>
        </p:nvSpPr>
        <p:spPr>
          <a:xfrm>
            <a:off x="557333" y="1747531"/>
            <a:ext cx="247200" cy="175200"/>
          </a:xfrm>
          <a:prstGeom prst="rect">
            <a:avLst/>
          </a:prstGeom>
          <a:noFill/>
          <a:ln>
            <a:noFill/>
          </a:ln>
        </p:spPr>
        <p:txBody>
          <a:bodyPr anchorCtr="0" anchor="t" bIns="91425" lIns="91425" rIns="91425" tIns="91425">
            <a:noAutofit/>
          </a:bodyPr>
          <a:lstStyle/>
          <a:p>
            <a:pPr lvl="0" rtl="0">
              <a:spcBef>
                <a:spcPts val="0"/>
              </a:spcBef>
              <a:buNone/>
            </a:pPr>
            <a:r>
              <a:rPr lang="en" sz="600">
                <a:latin typeface="Open Sans"/>
                <a:ea typeface="Open Sans"/>
                <a:cs typeface="Open Sans"/>
                <a:sym typeface="Open Sans"/>
              </a:rPr>
              <a:t>3</a:t>
            </a:r>
          </a:p>
        </p:txBody>
      </p:sp>
      <p:sp>
        <p:nvSpPr>
          <p:cNvPr id="527" name="Shape 527"/>
          <p:cNvSpPr txBox="1"/>
          <p:nvPr/>
        </p:nvSpPr>
        <p:spPr>
          <a:xfrm>
            <a:off x="584777" y="1985035"/>
            <a:ext cx="247200" cy="175200"/>
          </a:xfrm>
          <a:prstGeom prst="rect">
            <a:avLst/>
          </a:prstGeom>
          <a:noFill/>
          <a:ln>
            <a:noFill/>
          </a:ln>
        </p:spPr>
        <p:txBody>
          <a:bodyPr anchorCtr="0" anchor="t" bIns="91425" lIns="91425" rIns="91425" tIns="91425">
            <a:noAutofit/>
          </a:bodyPr>
          <a:lstStyle/>
          <a:p>
            <a:pPr lvl="0" rtl="0">
              <a:spcBef>
                <a:spcPts val="0"/>
              </a:spcBef>
              <a:buNone/>
            </a:pPr>
            <a:r>
              <a:rPr lang="en" sz="600">
                <a:latin typeface="Open Sans"/>
                <a:ea typeface="Open Sans"/>
                <a:cs typeface="Open Sans"/>
                <a:sym typeface="Open Sans"/>
              </a:rPr>
              <a:t>4</a:t>
            </a:r>
          </a:p>
        </p:txBody>
      </p:sp>
      <p:sp>
        <p:nvSpPr>
          <p:cNvPr id="528" name="Shape 528"/>
          <p:cNvSpPr txBox="1"/>
          <p:nvPr>
            <p:ph idx="1" type="body"/>
          </p:nvPr>
        </p:nvSpPr>
        <p:spPr>
          <a:xfrm>
            <a:off x="5616175" y="741837"/>
            <a:ext cx="3369000" cy="1613700"/>
          </a:xfrm>
          <a:prstGeom prst="rect">
            <a:avLst/>
          </a:prstGeom>
        </p:spPr>
        <p:txBody>
          <a:bodyPr anchorCtr="0" anchor="t" bIns="91425" lIns="91425" rIns="91425" tIns="91425">
            <a:noAutofit/>
          </a:bodyPr>
          <a:lstStyle/>
          <a:p>
            <a:pPr lvl="0" rtl="0">
              <a:spcBef>
                <a:spcPts val="0"/>
              </a:spcBef>
              <a:buNone/>
            </a:pPr>
            <a:r>
              <a:rPr b="1" lang="en">
                <a:latin typeface="Raleway"/>
                <a:ea typeface="Raleway"/>
                <a:cs typeface="Raleway"/>
                <a:sym typeface="Raleway"/>
              </a:rPr>
              <a:t>Recall</a:t>
            </a:r>
            <a:r>
              <a:rPr lang="en">
                <a:latin typeface="Raleway"/>
                <a:ea typeface="Raleway"/>
                <a:cs typeface="Raleway"/>
                <a:sym typeface="Raleway"/>
              </a:rPr>
              <a:t>: performance in finding </a:t>
            </a:r>
            <a:r>
              <a:rPr lang="en" u="sng">
                <a:latin typeface="Raleway"/>
                <a:ea typeface="Raleway"/>
                <a:cs typeface="Raleway"/>
                <a:sym typeface="Raleway"/>
              </a:rPr>
              <a:t>all</a:t>
            </a:r>
            <a:r>
              <a:rPr lang="en">
                <a:latin typeface="Raleway"/>
                <a:ea typeface="Raleway"/>
                <a:cs typeface="Raleway"/>
                <a:sym typeface="Raleway"/>
              </a:rPr>
              <a:t> True Positives.</a:t>
            </a:r>
          </a:p>
          <a:p>
            <a:pPr lvl="0" rtl="0">
              <a:spcBef>
                <a:spcPts val="0"/>
              </a:spcBef>
              <a:buNone/>
            </a:pPr>
            <a:r>
              <a:rPr b="1" lang="en">
                <a:latin typeface="Raleway"/>
                <a:ea typeface="Raleway"/>
                <a:cs typeface="Raleway"/>
                <a:sym typeface="Raleway"/>
              </a:rPr>
              <a:t>Precision</a:t>
            </a:r>
            <a:r>
              <a:rPr lang="en">
                <a:latin typeface="Raleway"/>
                <a:ea typeface="Raleway"/>
                <a:cs typeface="Raleway"/>
                <a:sym typeface="Raleway"/>
              </a:rPr>
              <a:t>: performance in avoiding False Positives.</a:t>
            </a:r>
          </a:p>
        </p:txBody>
      </p:sp>
      <p:sp>
        <p:nvSpPr>
          <p:cNvPr id="529" name="Shape 529"/>
          <p:cNvSpPr txBox="1"/>
          <p:nvPr>
            <p:ph idx="1" type="body"/>
          </p:nvPr>
        </p:nvSpPr>
        <p:spPr>
          <a:xfrm>
            <a:off x="5652150" y="2594550"/>
            <a:ext cx="3369000" cy="1613700"/>
          </a:xfrm>
          <a:prstGeom prst="rect">
            <a:avLst/>
          </a:prstGeom>
        </p:spPr>
        <p:txBody>
          <a:bodyPr anchorCtr="0" anchor="t" bIns="91425" lIns="91425" rIns="91425" tIns="91425">
            <a:noAutofit/>
          </a:bodyPr>
          <a:lstStyle/>
          <a:p>
            <a:pPr lvl="0" rtl="0">
              <a:spcBef>
                <a:spcPts val="0"/>
              </a:spcBef>
              <a:buNone/>
            </a:pPr>
            <a:r>
              <a:rPr b="1" lang="en">
                <a:latin typeface="Raleway"/>
                <a:ea typeface="Raleway"/>
                <a:cs typeface="Raleway"/>
                <a:sym typeface="Raleway"/>
              </a:rPr>
              <a:t>Overlooked Key Genes</a:t>
            </a:r>
            <a:br>
              <a:rPr b="1" lang="en">
                <a:latin typeface="Raleway"/>
                <a:ea typeface="Raleway"/>
                <a:cs typeface="Raleway"/>
                <a:sym typeface="Raleway"/>
              </a:rPr>
            </a:br>
            <a:r>
              <a:rPr lang="en">
                <a:latin typeface="Raleway"/>
                <a:ea typeface="Raleway"/>
                <a:cs typeface="Raleway"/>
                <a:sym typeface="Raleway"/>
              </a:rPr>
              <a:t>42C</a:t>
            </a:r>
            <a:r>
              <a:rPr baseline="30000" lang="en">
                <a:latin typeface="Raleway"/>
                <a:ea typeface="Raleway"/>
                <a:cs typeface="Raleway"/>
                <a:sym typeface="Raleway"/>
              </a:rPr>
              <a:t>2</a:t>
            </a:r>
            <a:r>
              <a:rPr lang="en">
                <a:latin typeface="Raleway"/>
                <a:ea typeface="Raleway"/>
                <a:cs typeface="Raleway"/>
                <a:sym typeface="Raleway"/>
              </a:rPr>
              <a:t>:</a:t>
            </a:r>
            <a:r>
              <a:rPr i="1" lang="en">
                <a:latin typeface="Raleway"/>
                <a:ea typeface="Raleway"/>
                <a:cs typeface="Raleway"/>
                <a:sym typeface="Raleway"/>
              </a:rPr>
              <a:t> yjiT</a:t>
            </a:r>
            <a:br>
              <a:rPr i="1" lang="en">
                <a:latin typeface="Raleway"/>
                <a:ea typeface="Raleway"/>
                <a:cs typeface="Raleway"/>
                <a:sym typeface="Raleway"/>
              </a:rPr>
            </a:br>
            <a:r>
              <a:rPr i="1" lang="en">
                <a:latin typeface="Raleway"/>
                <a:ea typeface="Raleway"/>
                <a:cs typeface="Raleway"/>
                <a:sym typeface="Raleway"/>
              </a:rPr>
              <a:t>GLU</a:t>
            </a:r>
            <a:r>
              <a:rPr baseline="30000" i="1" lang="en">
                <a:latin typeface="Raleway"/>
                <a:ea typeface="Raleway"/>
                <a:cs typeface="Raleway"/>
                <a:sym typeface="Raleway"/>
              </a:rPr>
              <a:t>4</a:t>
            </a:r>
            <a:r>
              <a:rPr lang="en">
                <a:latin typeface="Raleway"/>
                <a:ea typeface="Raleway"/>
                <a:cs typeface="Raleway"/>
                <a:sym typeface="Raleway"/>
              </a:rPr>
              <a:t>: </a:t>
            </a:r>
            <a:r>
              <a:rPr i="1" lang="en">
                <a:latin typeface="Raleway"/>
                <a:ea typeface="Raleway"/>
                <a:cs typeface="Raleway"/>
                <a:sym typeface="Raleway"/>
              </a:rPr>
              <a:t>wecA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sp>
        <p:nvSpPr>
          <p:cNvPr id="534" name="Shape 534"/>
          <p:cNvSpPr txBox="1"/>
          <p:nvPr>
            <p:ph type="title"/>
          </p:nvPr>
        </p:nvSpPr>
        <p:spPr>
          <a:xfrm>
            <a:off x="311700" y="64025"/>
            <a:ext cx="8520600" cy="572700"/>
          </a:xfrm>
          <a:prstGeom prst="rect">
            <a:avLst/>
          </a:prstGeom>
        </p:spPr>
        <p:txBody>
          <a:bodyPr anchorCtr="0" anchor="t" bIns="91425" lIns="91425" rIns="91425" tIns="91425">
            <a:noAutofit/>
          </a:bodyPr>
          <a:lstStyle/>
          <a:p>
            <a:pPr lvl="0">
              <a:spcBef>
                <a:spcPts val="0"/>
              </a:spcBef>
              <a:buNone/>
            </a:pPr>
            <a:r>
              <a:rPr lang="en">
                <a:latin typeface="Raleway"/>
                <a:ea typeface="Raleway"/>
                <a:cs typeface="Raleway"/>
                <a:sym typeface="Raleway"/>
              </a:rPr>
              <a:t>Aim III: Contributions</a:t>
            </a:r>
          </a:p>
        </p:txBody>
      </p:sp>
      <p:sp>
        <p:nvSpPr>
          <p:cNvPr id="535" name="Shape 535"/>
          <p:cNvSpPr txBox="1"/>
          <p:nvPr>
            <p:ph idx="1" type="body"/>
          </p:nvPr>
        </p:nvSpPr>
        <p:spPr>
          <a:xfrm>
            <a:off x="1415075" y="771475"/>
            <a:ext cx="5869500" cy="942900"/>
          </a:xfrm>
          <a:prstGeom prst="rect">
            <a:avLst/>
          </a:prstGeom>
        </p:spPr>
        <p:txBody>
          <a:bodyPr anchorCtr="0" anchor="t" bIns="91425" lIns="91425" rIns="91425" tIns="91425">
            <a:noAutofit/>
          </a:bodyPr>
          <a:lstStyle/>
          <a:p>
            <a:pPr indent="-228600" lvl="0" marL="457200" rtl="0">
              <a:spcBef>
                <a:spcPts val="0"/>
              </a:spcBef>
              <a:buFont typeface="Raleway"/>
            </a:pPr>
            <a:r>
              <a:rPr lang="en">
                <a:latin typeface="Raleway"/>
                <a:ea typeface="Raleway"/>
                <a:cs typeface="Raleway"/>
                <a:sym typeface="Raleway"/>
              </a:rPr>
              <a:t>Reduces the time and effort in identifying significant mutation trends</a:t>
            </a:r>
          </a:p>
        </p:txBody>
      </p:sp>
      <p:sp>
        <p:nvSpPr>
          <p:cNvPr id="536" name="Shape 5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537" name="Shape 537"/>
          <p:cNvSpPr txBox="1"/>
          <p:nvPr/>
        </p:nvSpPr>
        <p:spPr>
          <a:xfrm>
            <a:off x="1415075" y="3971925"/>
            <a:ext cx="5736300" cy="10572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spcAft>
                <a:spcPts val="1600"/>
              </a:spcAft>
              <a:buClr>
                <a:schemeClr val="dk2"/>
              </a:buClr>
              <a:buSzPct val="100000"/>
              <a:buFont typeface="Raleway"/>
            </a:pPr>
            <a:r>
              <a:rPr lang="en" sz="1800">
                <a:solidFill>
                  <a:schemeClr val="dk2"/>
                </a:solidFill>
                <a:latin typeface="Raleway"/>
                <a:ea typeface="Raleway"/>
                <a:cs typeface="Raleway"/>
                <a:sym typeface="Raleway"/>
              </a:rPr>
              <a:t>Enables the automatic amendment of results for previously analyzed experiments.</a:t>
            </a:r>
          </a:p>
        </p:txBody>
      </p:sp>
      <p:sp>
        <p:nvSpPr>
          <p:cNvPr id="538" name="Shape 538"/>
          <p:cNvSpPr txBox="1"/>
          <p:nvPr/>
        </p:nvSpPr>
        <p:spPr>
          <a:xfrm>
            <a:off x="1414450" y="1714525"/>
            <a:ext cx="5869500" cy="8787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spcAft>
                <a:spcPts val="1600"/>
              </a:spcAft>
              <a:buClr>
                <a:schemeClr val="dk2"/>
              </a:buClr>
              <a:buSzPct val="100000"/>
              <a:buFont typeface="Raleway"/>
            </a:pPr>
            <a:r>
              <a:rPr lang="en" sz="1800">
                <a:solidFill>
                  <a:schemeClr val="dk2"/>
                </a:solidFill>
                <a:latin typeface="Raleway"/>
                <a:ea typeface="Raleway"/>
                <a:cs typeface="Raleway"/>
                <a:sym typeface="Raleway"/>
              </a:rPr>
              <a:t>Enables more accurate results by avoiding human error in analysis</a:t>
            </a:r>
          </a:p>
        </p:txBody>
      </p:sp>
      <p:sp>
        <p:nvSpPr>
          <p:cNvPr id="539" name="Shape 539"/>
          <p:cNvSpPr txBox="1"/>
          <p:nvPr/>
        </p:nvSpPr>
        <p:spPr>
          <a:xfrm>
            <a:off x="1414450" y="2896950"/>
            <a:ext cx="5869500" cy="8787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spcAft>
                <a:spcPts val="1600"/>
              </a:spcAft>
              <a:buClr>
                <a:schemeClr val="dk2"/>
              </a:buClr>
              <a:buSzPct val="100000"/>
              <a:buFont typeface="Raleway"/>
            </a:pPr>
            <a:r>
              <a:rPr lang="en" sz="1800">
                <a:solidFill>
                  <a:schemeClr val="dk2"/>
                </a:solidFill>
                <a:latin typeface="Raleway"/>
                <a:ea typeface="Raleway"/>
                <a:cs typeface="Raleway"/>
                <a:sym typeface="Raleway"/>
              </a:rPr>
              <a:t>Enables the comparison of different ALE experiment key mutation results by avoiding inconsistent analysis protocols between experimentalist.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txBox="1"/>
          <p:nvPr>
            <p:ph type="title"/>
          </p:nvPr>
        </p:nvSpPr>
        <p:spPr>
          <a:xfrm>
            <a:off x="83100" y="64025"/>
            <a:ext cx="8520600" cy="572700"/>
          </a:xfrm>
          <a:prstGeom prst="rect">
            <a:avLst/>
          </a:prstGeom>
        </p:spPr>
        <p:txBody>
          <a:bodyPr anchorCtr="0" anchor="t" bIns="91425" lIns="91425" rIns="91425" tIns="91425">
            <a:noAutofit/>
          </a:bodyPr>
          <a:lstStyle/>
          <a:p>
            <a:pPr lvl="0">
              <a:spcBef>
                <a:spcPts val="0"/>
              </a:spcBef>
              <a:buNone/>
            </a:pPr>
            <a:r>
              <a:rPr lang="en">
                <a:latin typeface="Raleway"/>
                <a:ea typeface="Raleway"/>
                <a:cs typeface="Raleway"/>
                <a:sym typeface="Raleway"/>
              </a:rPr>
              <a:t>Leveraging the Database</a:t>
            </a:r>
          </a:p>
        </p:txBody>
      </p:sp>
      <p:sp>
        <p:nvSpPr>
          <p:cNvPr id="545" name="Shape 545"/>
          <p:cNvSpPr txBox="1"/>
          <p:nvPr>
            <p:ph idx="1" type="body"/>
          </p:nvPr>
        </p:nvSpPr>
        <p:spPr>
          <a:xfrm>
            <a:off x="159300" y="1076275"/>
            <a:ext cx="6619200" cy="506700"/>
          </a:xfrm>
          <a:prstGeom prst="rect">
            <a:avLst/>
          </a:prstGeom>
        </p:spPr>
        <p:txBody>
          <a:bodyPr anchorCtr="0" anchor="t" bIns="91425" lIns="91425" rIns="91425" tIns="91425">
            <a:noAutofit/>
          </a:bodyPr>
          <a:lstStyle/>
          <a:p>
            <a:pPr lvl="0">
              <a:spcBef>
                <a:spcPts val="0"/>
              </a:spcBef>
              <a:buNone/>
            </a:pPr>
            <a:r>
              <a:rPr lang="en">
                <a:latin typeface="Raleway"/>
                <a:ea typeface="Raleway"/>
                <a:cs typeface="Raleway"/>
                <a:sym typeface="Raleway"/>
              </a:rPr>
              <a:t>Shared Fixed and Enrichment Genomic Regions</a:t>
            </a:r>
          </a:p>
        </p:txBody>
      </p:sp>
      <p:sp>
        <p:nvSpPr>
          <p:cNvPr id="546" name="Shape 54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547" name="Shape 547"/>
          <p:cNvPicPr preferRelativeResize="0"/>
          <p:nvPr/>
        </p:nvPicPr>
        <p:blipFill>
          <a:blip r:embed="rId3">
            <a:alphaModFix/>
          </a:blip>
          <a:stretch>
            <a:fillRect/>
          </a:stretch>
        </p:blipFill>
        <p:spPr>
          <a:xfrm>
            <a:off x="252600" y="1614899"/>
            <a:ext cx="3844575" cy="2187874"/>
          </a:xfrm>
          <a:prstGeom prst="rect">
            <a:avLst/>
          </a:prstGeom>
          <a:noFill/>
          <a:ln>
            <a:noFill/>
          </a:ln>
        </p:spPr>
      </p:pic>
      <p:sp>
        <p:nvSpPr>
          <p:cNvPr id="548" name="Shape 548"/>
          <p:cNvSpPr txBox="1"/>
          <p:nvPr>
            <p:ph idx="1" type="body"/>
          </p:nvPr>
        </p:nvSpPr>
        <p:spPr>
          <a:xfrm>
            <a:off x="4240350" y="1560775"/>
            <a:ext cx="4780800" cy="1802400"/>
          </a:xfrm>
          <a:prstGeom prst="rect">
            <a:avLst/>
          </a:prstGeom>
        </p:spPr>
        <p:txBody>
          <a:bodyPr anchorCtr="0" anchor="t" bIns="91425" lIns="91425" rIns="91425" tIns="91425">
            <a:noAutofit/>
          </a:bodyPr>
          <a:lstStyle/>
          <a:p>
            <a:pPr lvl="0" rtl="0">
              <a:spcBef>
                <a:spcPts val="0"/>
              </a:spcBef>
              <a:buNone/>
            </a:pPr>
            <a:r>
              <a:rPr b="1" i="1" lang="en" sz="1600">
                <a:latin typeface="Raleway"/>
                <a:ea typeface="Raleway"/>
                <a:cs typeface="Raleway"/>
                <a:sym typeface="Raleway"/>
              </a:rPr>
              <a:t>rph</a:t>
            </a:r>
            <a:r>
              <a:rPr lang="en" sz="1600">
                <a:latin typeface="Raleway"/>
                <a:ea typeface="Raleway"/>
                <a:cs typeface="Raleway"/>
                <a:sym typeface="Raleway"/>
              </a:rPr>
              <a:t>: general optimization over parent strain</a:t>
            </a:r>
          </a:p>
          <a:p>
            <a:pPr lvl="0">
              <a:spcBef>
                <a:spcPts val="0"/>
              </a:spcBef>
              <a:buNone/>
            </a:pPr>
            <a:r>
              <a:rPr b="1" i="1" lang="en" sz="1600">
                <a:latin typeface="Raleway"/>
                <a:ea typeface="Raleway"/>
                <a:cs typeface="Raleway"/>
                <a:sym typeface="Raleway"/>
              </a:rPr>
              <a:t>hns/tdk</a:t>
            </a:r>
            <a:r>
              <a:rPr i="1" lang="en" sz="1600">
                <a:latin typeface="Raleway"/>
                <a:ea typeface="Raleway"/>
                <a:cs typeface="Raleway"/>
                <a:sym typeface="Raleway"/>
              </a:rPr>
              <a:t>, </a:t>
            </a:r>
            <a:r>
              <a:rPr b="1" i="1" lang="en" sz="1600">
                <a:latin typeface="Raleway"/>
                <a:ea typeface="Raleway"/>
                <a:cs typeface="Raleway"/>
                <a:sym typeface="Raleway"/>
              </a:rPr>
              <a:t>rpoB</a:t>
            </a:r>
            <a:r>
              <a:rPr lang="en" sz="1600">
                <a:latin typeface="Raleway"/>
                <a:ea typeface="Raleway"/>
                <a:cs typeface="Raleway"/>
                <a:sym typeface="Raleway"/>
              </a:rPr>
              <a:t> and </a:t>
            </a:r>
            <a:r>
              <a:rPr b="1" i="1" lang="en" sz="1600">
                <a:latin typeface="Raleway"/>
                <a:ea typeface="Raleway"/>
                <a:cs typeface="Raleway"/>
                <a:sym typeface="Raleway"/>
              </a:rPr>
              <a:t>rpoC</a:t>
            </a:r>
            <a:r>
              <a:rPr lang="en" sz="1600">
                <a:latin typeface="Raleway"/>
                <a:ea typeface="Raleway"/>
                <a:cs typeface="Raleway"/>
                <a:sym typeface="Raleway"/>
              </a:rPr>
              <a:t>: affecting global transcription regulation.</a:t>
            </a:r>
          </a:p>
          <a:p>
            <a:pPr lvl="0" rtl="0">
              <a:spcBef>
                <a:spcPts val="0"/>
              </a:spcBef>
              <a:buClr>
                <a:srgbClr val="000000"/>
              </a:buClr>
              <a:buSzPct val="68750"/>
              <a:buFont typeface="Arial"/>
              <a:buNone/>
            </a:pPr>
            <a:r>
              <a:rPr b="1" i="1" lang="en" sz="1600">
                <a:latin typeface="Raleway"/>
                <a:ea typeface="Raleway"/>
                <a:cs typeface="Raleway"/>
                <a:sym typeface="Raleway"/>
              </a:rPr>
              <a:t>pykF</a:t>
            </a:r>
            <a:r>
              <a:rPr lang="en" sz="1600">
                <a:latin typeface="Raleway"/>
                <a:ea typeface="Raleway"/>
                <a:cs typeface="Raleway"/>
                <a:sym typeface="Raleway"/>
              </a:rPr>
              <a:t>: disabling phosphoenolpyruvate for better glucose uptake.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311700" y="2164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Background: ALE Machine</a:t>
            </a:r>
          </a:p>
        </p:txBody>
      </p:sp>
      <p:grpSp>
        <p:nvGrpSpPr>
          <p:cNvPr id="80" name="Shape 80"/>
          <p:cNvGrpSpPr/>
          <p:nvPr/>
        </p:nvGrpSpPr>
        <p:grpSpPr>
          <a:xfrm>
            <a:off x="3602937" y="1203515"/>
            <a:ext cx="5229017" cy="3001122"/>
            <a:chOff x="4166450" y="898750"/>
            <a:chExt cx="4665849" cy="2677900"/>
          </a:xfrm>
        </p:grpSpPr>
        <p:sp>
          <p:nvSpPr>
            <p:cNvPr id="81" name="Shape 81"/>
            <p:cNvSpPr txBox="1"/>
            <p:nvPr/>
          </p:nvSpPr>
          <p:spPr>
            <a:xfrm>
              <a:off x="4207323" y="1079258"/>
              <a:ext cx="1005000" cy="4698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45833"/>
                <a:buFont typeface="Arial"/>
                <a:buNone/>
              </a:pPr>
              <a:r>
                <a:rPr lang="en" sz="2400">
                  <a:solidFill>
                    <a:schemeClr val="dk2"/>
                  </a:solidFill>
                  <a:latin typeface="Raleway"/>
                  <a:ea typeface="Raleway"/>
                  <a:cs typeface="Raleway"/>
                  <a:sym typeface="Raleway"/>
                </a:rPr>
                <a:t>ALE 1</a:t>
              </a:r>
            </a:p>
          </p:txBody>
        </p:sp>
        <p:sp>
          <p:nvSpPr>
            <p:cNvPr id="82" name="Shape 82"/>
            <p:cNvSpPr txBox="1"/>
            <p:nvPr/>
          </p:nvSpPr>
          <p:spPr>
            <a:xfrm>
              <a:off x="4166450" y="1807179"/>
              <a:ext cx="1086600" cy="4698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2400">
                  <a:solidFill>
                    <a:schemeClr val="dk2"/>
                  </a:solidFill>
                  <a:latin typeface="Raleway"/>
                  <a:ea typeface="Raleway"/>
                  <a:cs typeface="Raleway"/>
                  <a:sym typeface="Raleway"/>
                </a:rPr>
                <a:t>ALE 2</a:t>
              </a:r>
            </a:p>
          </p:txBody>
        </p:sp>
        <p:sp>
          <p:nvSpPr>
            <p:cNvPr id="83" name="Shape 83"/>
            <p:cNvSpPr txBox="1"/>
            <p:nvPr/>
          </p:nvSpPr>
          <p:spPr>
            <a:xfrm>
              <a:off x="4166492" y="2587866"/>
              <a:ext cx="1086600" cy="4698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2400">
                  <a:solidFill>
                    <a:schemeClr val="dk2"/>
                  </a:solidFill>
                  <a:latin typeface="Raleway"/>
                  <a:ea typeface="Raleway"/>
                  <a:cs typeface="Raleway"/>
                  <a:sym typeface="Raleway"/>
                </a:rPr>
                <a:t>ALE 3</a:t>
              </a:r>
            </a:p>
          </p:txBody>
        </p:sp>
        <p:pic>
          <p:nvPicPr>
            <p:cNvPr id="84" name="Shape 84"/>
            <p:cNvPicPr preferRelativeResize="0"/>
            <p:nvPr/>
          </p:nvPicPr>
          <p:blipFill>
            <a:blip r:embed="rId4">
              <a:alphaModFix/>
            </a:blip>
            <a:stretch>
              <a:fillRect/>
            </a:stretch>
          </p:blipFill>
          <p:spPr>
            <a:xfrm rot="5400000">
              <a:off x="6680206" y="3375274"/>
              <a:ext cx="370937" cy="31812"/>
            </a:xfrm>
            <a:prstGeom prst="rect">
              <a:avLst/>
            </a:prstGeom>
            <a:noFill/>
            <a:ln>
              <a:noFill/>
            </a:ln>
          </p:spPr>
        </p:pic>
        <p:pic>
          <p:nvPicPr>
            <p:cNvPr id="85" name="Shape 85"/>
            <p:cNvPicPr preferRelativeResize="0"/>
            <p:nvPr/>
          </p:nvPicPr>
          <p:blipFill>
            <a:blip r:embed="rId5">
              <a:alphaModFix/>
            </a:blip>
            <a:stretch>
              <a:fillRect/>
            </a:stretch>
          </p:blipFill>
          <p:spPr>
            <a:xfrm>
              <a:off x="5251995" y="898750"/>
              <a:ext cx="3580304" cy="709742"/>
            </a:xfrm>
            <a:prstGeom prst="rect">
              <a:avLst/>
            </a:prstGeom>
            <a:noFill/>
            <a:ln>
              <a:noFill/>
            </a:ln>
          </p:spPr>
        </p:pic>
        <p:pic>
          <p:nvPicPr>
            <p:cNvPr id="86" name="Shape 86"/>
            <p:cNvPicPr preferRelativeResize="0"/>
            <p:nvPr/>
          </p:nvPicPr>
          <p:blipFill>
            <a:blip r:embed="rId5">
              <a:alphaModFix/>
            </a:blip>
            <a:stretch>
              <a:fillRect/>
            </a:stretch>
          </p:blipFill>
          <p:spPr>
            <a:xfrm>
              <a:off x="5251995" y="1614125"/>
              <a:ext cx="3580304" cy="709742"/>
            </a:xfrm>
            <a:prstGeom prst="rect">
              <a:avLst/>
            </a:prstGeom>
            <a:noFill/>
            <a:ln>
              <a:noFill/>
            </a:ln>
          </p:spPr>
        </p:pic>
        <p:pic>
          <p:nvPicPr>
            <p:cNvPr id="87" name="Shape 87"/>
            <p:cNvPicPr preferRelativeResize="0"/>
            <p:nvPr/>
          </p:nvPicPr>
          <p:blipFill>
            <a:blip r:embed="rId5">
              <a:alphaModFix/>
            </a:blip>
            <a:stretch>
              <a:fillRect/>
            </a:stretch>
          </p:blipFill>
          <p:spPr>
            <a:xfrm>
              <a:off x="5248199" y="2363662"/>
              <a:ext cx="3580304" cy="709742"/>
            </a:xfrm>
            <a:prstGeom prst="rect">
              <a:avLst/>
            </a:prstGeom>
            <a:noFill/>
            <a:ln>
              <a:noFill/>
            </a:ln>
          </p:spPr>
        </p:pic>
      </p:grpSp>
      <p:sp>
        <p:nvSpPr>
          <p:cNvPr id="88" name="Shape 8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89" name="Shape 89"/>
          <p:cNvSpPr txBox="1"/>
          <p:nvPr/>
        </p:nvSpPr>
        <p:spPr>
          <a:xfrm>
            <a:off x="360150" y="1993275"/>
            <a:ext cx="3104100" cy="10206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61111"/>
              <a:buFont typeface="Arial"/>
              <a:buNone/>
            </a:pPr>
            <a:r>
              <a:rPr lang="en" sz="1800">
                <a:solidFill>
                  <a:schemeClr val="dk2"/>
                </a:solidFill>
                <a:latin typeface="Raleway"/>
                <a:ea typeface="Raleway"/>
                <a:cs typeface="Raleway"/>
                <a:sym typeface="Raleway"/>
              </a:rPr>
              <a:t>Expand the </a:t>
            </a:r>
            <a:r>
              <a:rPr b="1" lang="en" sz="1800">
                <a:solidFill>
                  <a:schemeClr val="dk2"/>
                </a:solidFill>
                <a:latin typeface="Raleway"/>
                <a:ea typeface="Raleway"/>
                <a:cs typeface="Raleway"/>
                <a:sym typeface="Raleway"/>
              </a:rPr>
              <a:t>scale </a:t>
            </a:r>
            <a:r>
              <a:rPr lang="en" sz="1800">
                <a:solidFill>
                  <a:schemeClr val="dk2"/>
                </a:solidFill>
                <a:latin typeface="Raleway"/>
                <a:ea typeface="Raleway"/>
                <a:cs typeface="Raleway"/>
                <a:sym typeface="Raleway"/>
              </a:rPr>
              <a:t>of ALE experiments through automation.</a:t>
            </a:r>
          </a:p>
        </p:txBody>
      </p:sp>
      <p:sp>
        <p:nvSpPr>
          <p:cNvPr id="90" name="Shape 90"/>
          <p:cNvSpPr txBox="1"/>
          <p:nvPr/>
        </p:nvSpPr>
        <p:spPr>
          <a:xfrm>
            <a:off x="360150" y="3165375"/>
            <a:ext cx="3104100" cy="4503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800">
                <a:solidFill>
                  <a:schemeClr val="dk2"/>
                </a:solidFill>
                <a:latin typeface="Raleway"/>
                <a:ea typeface="Raleway"/>
                <a:cs typeface="Raleway"/>
                <a:sym typeface="Raleway"/>
              </a:rPr>
              <a:t>More </a:t>
            </a:r>
            <a:r>
              <a:rPr b="1" lang="en" sz="1800">
                <a:solidFill>
                  <a:schemeClr val="dk2"/>
                </a:solidFill>
                <a:latin typeface="Raleway"/>
                <a:ea typeface="Raleway"/>
                <a:cs typeface="Raleway"/>
                <a:sym typeface="Raleway"/>
              </a:rPr>
              <a:t>consistent</a:t>
            </a:r>
            <a:r>
              <a:rPr lang="en" sz="1800">
                <a:solidFill>
                  <a:schemeClr val="dk2"/>
                </a:solidFill>
                <a:latin typeface="Raleway"/>
                <a:ea typeface="Raleway"/>
                <a:cs typeface="Raleway"/>
                <a:sym typeface="Raleway"/>
              </a:rPr>
              <a:t> results.</a:t>
            </a:r>
          </a:p>
        </p:txBody>
      </p:sp>
      <p:sp>
        <p:nvSpPr>
          <p:cNvPr id="91" name="Shape 91"/>
          <p:cNvSpPr txBox="1"/>
          <p:nvPr/>
        </p:nvSpPr>
        <p:spPr>
          <a:xfrm>
            <a:off x="360150" y="3767175"/>
            <a:ext cx="3104100" cy="4503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800">
                <a:solidFill>
                  <a:schemeClr val="dk2"/>
                </a:solidFill>
                <a:latin typeface="Raleway"/>
                <a:ea typeface="Raleway"/>
                <a:cs typeface="Raleway"/>
                <a:sym typeface="Raleway"/>
              </a:rPr>
              <a:t>Incorporate previously infeasible </a:t>
            </a:r>
            <a:r>
              <a:rPr b="1" lang="en" sz="1800">
                <a:solidFill>
                  <a:schemeClr val="dk2"/>
                </a:solidFill>
                <a:latin typeface="Raleway"/>
                <a:ea typeface="Raleway"/>
                <a:cs typeface="Raleway"/>
                <a:sym typeface="Raleway"/>
              </a:rPr>
              <a:t>parameters.</a:t>
            </a:r>
          </a:p>
        </p:txBody>
      </p:sp>
      <p:sp>
        <p:nvSpPr>
          <p:cNvPr id="92" name="Shape 92"/>
          <p:cNvSpPr txBox="1"/>
          <p:nvPr/>
        </p:nvSpPr>
        <p:spPr>
          <a:xfrm>
            <a:off x="1402050" y="4753075"/>
            <a:ext cx="6339900" cy="213900"/>
          </a:xfrm>
          <a:prstGeom prst="rect">
            <a:avLst/>
          </a:prstGeom>
          <a:noFill/>
          <a:ln>
            <a:noFill/>
          </a:ln>
        </p:spPr>
        <p:txBody>
          <a:bodyPr anchorCtr="0" anchor="t" bIns="91425" lIns="91425" rIns="91425" tIns="91425">
            <a:noAutofit/>
          </a:bodyPr>
          <a:lstStyle/>
          <a:p>
            <a:pPr lvl="0" rtl="0" algn="ctr">
              <a:spcBef>
                <a:spcPts val="0"/>
              </a:spcBef>
              <a:buNone/>
            </a:pPr>
            <a:r>
              <a:rPr lang="en" sz="800">
                <a:solidFill>
                  <a:srgbClr val="666666"/>
                </a:solidFill>
                <a:latin typeface="Open Sans"/>
                <a:ea typeface="Open Sans"/>
                <a:cs typeface="Open Sans"/>
                <a:sym typeface="Open Sans"/>
              </a:rPr>
              <a:t>LaCroix</a:t>
            </a:r>
            <a:r>
              <a:rPr i="1" lang="en" sz="800">
                <a:solidFill>
                  <a:srgbClr val="666666"/>
                </a:solidFill>
                <a:latin typeface="Open Sans"/>
                <a:ea typeface="Open Sans"/>
                <a:cs typeface="Open Sans"/>
                <a:sym typeface="Open Sans"/>
              </a:rPr>
              <a:t>, </a:t>
            </a:r>
            <a:r>
              <a:rPr i="1" lang="en" sz="800">
                <a:solidFill>
                  <a:srgbClr val="666666"/>
                </a:solidFill>
                <a:latin typeface="Open Sans"/>
                <a:ea typeface="Open Sans"/>
                <a:cs typeface="Open Sans"/>
                <a:sym typeface="Open Sans"/>
              </a:rPr>
              <a:t>Automation, Optimization, and Characterization of Adaptive Laboratory Evolution</a:t>
            </a:r>
            <a:r>
              <a:rPr i="1" lang="en" sz="800">
                <a:solidFill>
                  <a:srgbClr val="666666"/>
                </a:solidFill>
                <a:latin typeface="Open Sans"/>
                <a:ea typeface="Open Sans"/>
                <a:cs typeface="Open Sans"/>
                <a:sym typeface="Open Sans"/>
              </a:rPr>
              <a:t> 2016</a:t>
            </a:r>
          </a:p>
        </p:txBody>
      </p:sp>
      <p:sp>
        <p:nvSpPr>
          <p:cNvPr id="93" name="Shape 93"/>
          <p:cNvSpPr txBox="1"/>
          <p:nvPr/>
        </p:nvSpPr>
        <p:spPr>
          <a:xfrm>
            <a:off x="360150" y="1260375"/>
            <a:ext cx="3104100" cy="4503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800">
                <a:solidFill>
                  <a:schemeClr val="dk2"/>
                </a:solidFill>
                <a:latin typeface="Raleway"/>
                <a:ea typeface="Raleway"/>
                <a:cs typeface="Raleway"/>
                <a:sym typeface="Raleway"/>
              </a:rPr>
              <a:t>Less human </a:t>
            </a:r>
            <a:r>
              <a:rPr b="1" lang="en" sz="1800">
                <a:solidFill>
                  <a:schemeClr val="dk2"/>
                </a:solidFill>
                <a:latin typeface="Raleway"/>
                <a:ea typeface="Raleway"/>
                <a:cs typeface="Raleway"/>
                <a:sym typeface="Raleway"/>
              </a:rPr>
              <a:t>intervention</a:t>
            </a:r>
            <a:r>
              <a:rPr lang="en" sz="1800">
                <a:solidFill>
                  <a:schemeClr val="dk2"/>
                </a:solidFill>
                <a:latin typeface="Raleway"/>
                <a:ea typeface="Raleway"/>
                <a:cs typeface="Raleway"/>
                <a:sym typeface="Raleway"/>
              </a:rPr>
              <a:t>.</a:t>
            </a:r>
          </a:p>
        </p:txBody>
      </p:sp>
      <p:sp>
        <p:nvSpPr>
          <p:cNvPr id="94" name="Shape 94"/>
          <p:cNvSpPr/>
          <p:nvPr/>
        </p:nvSpPr>
        <p:spPr>
          <a:xfrm>
            <a:off x="3566550" y="1136214"/>
            <a:ext cx="5395200" cy="3191100"/>
          </a:xfrm>
          <a:prstGeom prst="roundRect">
            <a:avLst>
              <a:gd fmla="val 16667" name="adj"/>
            </a:avLst>
          </a:prstGeom>
          <a:noFill/>
          <a:ln cap="flat" cmpd="sng" w="19050">
            <a:solidFill>
              <a:srgbClr val="999999"/>
            </a:solidFill>
            <a:prstDash val="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5" name="Shape 95"/>
          <p:cNvSpPr txBox="1"/>
          <p:nvPr/>
        </p:nvSpPr>
        <p:spPr>
          <a:xfrm>
            <a:off x="4874924" y="630575"/>
            <a:ext cx="3285600" cy="10113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44000"/>
              <a:buFont typeface="Arial"/>
              <a:buNone/>
            </a:pPr>
            <a:r>
              <a:rPr lang="en" sz="2500">
                <a:solidFill>
                  <a:schemeClr val="dk2"/>
                </a:solidFill>
                <a:latin typeface="Raleway"/>
                <a:ea typeface="Raleway"/>
                <a:cs typeface="Raleway"/>
                <a:sym typeface="Raleway"/>
              </a:rPr>
              <a:t>ALE Experiment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sp>
        <p:nvSpPr>
          <p:cNvPr id="553" name="Shape 553"/>
          <p:cNvSpPr txBox="1"/>
          <p:nvPr>
            <p:ph type="title"/>
          </p:nvPr>
        </p:nvSpPr>
        <p:spPr>
          <a:xfrm>
            <a:off x="159300" y="180625"/>
            <a:ext cx="8520600" cy="572700"/>
          </a:xfrm>
          <a:prstGeom prst="rect">
            <a:avLst/>
          </a:prstGeom>
        </p:spPr>
        <p:txBody>
          <a:bodyPr anchorCtr="0" anchor="t" bIns="91425" lIns="91425" rIns="91425" tIns="91425">
            <a:noAutofit/>
          </a:bodyPr>
          <a:lstStyle/>
          <a:p>
            <a:pPr lvl="0">
              <a:spcBef>
                <a:spcPts val="0"/>
              </a:spcBef>
              <a:buNone/>
            </a:pPr>
            <a:r>
              <a:rPr lang="en">
                <a:latin typeface="Raleway"/>
                <a:ea typeface="Raleway"/>
                <a:cs typeface="Raleway"/>
                <a:sym typeface="Raleway"/>
              </a:rPr>
              <a:t>Conclusion</a:t>
            </a:r>
          </a:p>
        </p:txBody>
      </p:sp>
      <p:sp>
        <p:nvSpPr>
          <p:cNvPr id="554" name="Shape 554"/>
          <p:cNvSpPr txBox="1"/>
          <p:nvPr>
            <p:ph idx="1" type="body"/>
          </p:nvPr>
        </p:nvSpPr>
        <p:spPr>
          <a:xfrm>
            <a:off x="159300" y="753325"/>
            <a:ext cx="8746500" cy="1872000"/>
          </a:xfrm>
          <a:prstGeom prst="rect">
            <a:avLst/>
          </a:prstGeom>
        </p:spPr>
        <p:txBody>
          <a:bodyPr anchorCtr="0" anchor="t" bIns="91425" lIns="91425" rIns="91425" tIns="91425">
            <a:noAutofit/>
          </a:bodyPr>
          <a:lstStyle/>
          <a:p>
            <a:pPr indent="-228600" lvl="0" marL="457200" rtl="0">
              <a:spcBef>
                <a:spcPts val="0"/>
              </a:spcBef>
              <a:buFont typeface="Raleway"/>
            </a:pPr>
            <a:r>
              <a:rPr lang="en">
                <a:latin typeface="Raleway"/>
                <a:ea typeface="Raleway"/>
                <a:cs typeface="Raleway"/>
                <a:sym typeface="Raleway"/>
              </a:rPr>
              <a:t>We have developed a software system that addresses each challenge that defines the </a:t>
            </a:r>
            <a:r>
              <a:rPr b="1" lang="en">
                <a:latin typeface="Raleway"/>
                <a:ea typeface="Raleway"/>
                <a:cs typeface="Raleway"/>
                <a:sym typeface="Raleway"/>
              </a:rPr>
              <a:t>Big Data to Knowledge solution </a:t>
            </a:r>
            <a:r>
              <a:rPr lang="en">
                <a:latin typeface="Raleway"/>
                <a:ea typeface="Raleway"/>
                <a:cs typeface="Raleway"/>
                <a:sym typeface="Raleway"/>
              </a:rPr>
              <a:t>for ALE operations.</a:t>
            </a:r>
          </a:p>
          <a:p>
            <a:pPr indent="-228600" lvl="1" marL="914400" rtl="0">
              <a:spcBef>
                <a:spcPts val="0"/>
              </a:spcBef>
              <a:buFont typeface="Raleway"/>
            </a:pPr>
            <a:r>
              <a:rPr b="1" lang="en">
                <a:latin typeface="Raleway"/>
                <a:ea typeface="Raleway"/>
                <a:cs typeface="Raleway"/>
                <a:sym typeface="Raleway"/>
              </a:rPr>
              <a:t>post-processing protocol</a:t>
            </a:r>
            <a:r>
              <a:rPr lang="en">
                <a:latin typeface="Raleway"/>
                <a:ea typeface="Raleway"/>
                <a:cs typeface="Raleway"/>
                <a:sym typeface="Raleway"/>
              </a:rPr>
              <a:t> to generate mutation data and impose </a:t>
            </a:r>
            <a:r>
              <a:rPr lang="en">
                <a:latin typeface="Raleway"/>
                <a:ea typeface="Raleway"/>
                <a:cs typeface="Raleway"/>
                <a:sym typeface="Raleway"/>
              </a:rPr>
              <a:t>quality control.</a:t>
            </a:r>
          </a:p>
          <a:p>
            <a:pPr indent="-228600" lvl="1" marL="914400" rtl="0">
              <a:spcBef>
                <a:spcPts val="0"/>
              </a:spcBef>
              <a:buFont typeface="Raleway"/>
            </a:pPr>
            <a:r>
              <a:rPr lang="en">
                <a:latin typeface="Raleway"/>
                <a:ea typeface="Raleway"/>
                <a:cs typeface="Raleway"/>
                <a:sym typeface="Raleway"/>
              </a:rPr>
              <a:t>software framework for the </a:t>
            </a:r>
            <a:r>
              <a:rPr b="1" lang="en">
                <a:latin typeface="Raleway"/>
                <a:ea typeface="Raleway"/>
                <a:cs typeface="Raleway"/>
                <a:sym typeface="Raleway"/>
              </a:rPr>
              <a:t>parsing </a:t>
            </a:r>
            <a:r>
              <a:rPr lang="en">
                <a:latin typeface="Raleway"/>
                <a:ea typeface="Raleway"/>
                <a:cs typeface="Raleway"/>
                <a:sym typeface="Raleway"/>
              </a:rPr>
              <a:t>and </a:t>
            </a:r>
            <a:r>
              <a:rPr b="1" lang="en">
                <a:latin typeface="Raleway"/>
                <a:ea typeface="Raleway"/>
                <a:cs typeface="Raleway"/>
                <a:sym typeface="Raleway"/>
              </a:rPr>
              <a:t>databasing </a:t>
            </a:r>
            <a:r>
              <a:rPr lang="en">
                <a:latin typeface="Raleway"/>
                <a:ea typeface="Raleway"/>
                <a:cs typeface="Raleway"/>
                <a:sym typeface="Raleway"/>
              </a:rPr>
              <a:t>of experiment results</a:t>
            </a:r>
          </a:p>
          <a:p>
            <a:pPr indent="-228600" lvl="1" marL="914400" rtl="0">
              <a:spcBef>
                <a:spcPts val="0"/>
              </a:spcBef>
              <a:buFont typeface="Raleway"/>
            </a:pPr>
            <a:r>
              <a:rPr lang="en">
                <a:latin typeface="Raleway"/>
                <a:ea typeface="Raleway"/>
                <a:cs typeface="Raleway"/>
                <a:sym typeface="Raleway"/>
              </a:rPr>
              <a:t>deployed a web app for </a:t>
            </a:r>
            <a:r>
              <a:rPr b="1" lang="en">
                <a:latin typeface="Raleway"/>
                <a:ea typeface="Raleway"/>
                <a:cs typeface="Raleway"/>
                <a:sym typeface="Raleway"/>
              </a:rPr>
              <a:t>accessible report auto-generation</a:t>
            </a:r>
            <a:r>
              <a:rPr lang="en">
                <a:latin typeface="Raleway"/>
                <a:ea typeface="Raleway"/>
                <a:cs typeface="Raleway"/>
                <a:sym typeface="Raleway"/>
              </a:rPr>
              <a:t>.</a:t>
            </a:r>
          </a:p>
          <a:p>
            <a:pPr indent="-228600" lvl="1" marL="914400" rtl="0">
              <a:spcBef>
                <a:spcPts val="0"/>
              </a:spcBef>
              <a:buFont typeface="Raleway"/>
            </a:pPr>
            <a:r>
              <a:rPr b="1" lang="en">
                <a:latin typeface="Raleway"/>
                <a:ea typeface="Raleway"/>
                <a:cs typeface="Raleway"/>
                <a:sym typeface="Raleway"/>
              </a:rPr>
              <a:t>automated common key mutation analysis</a:t>
            </a:r>
            <a:r>
              <a:rPr lang="en">
                <a:latin typeface="Raleway"/>
                <a:ea typeface="Raleway"/>
                <a:cs typeface="Raleway"/>
                <a:sym typeface="Raleway"/>
              </a:rPr>
              <a:t> for better accuracy and consistency of results with less effort.</a:t>
            </a:r>
          </a:p>
          <a:p>
            <a:pPr indent="0" lvl="0" marL="0" rtl="0">
              <a:spcBef>
                <a:spcPts val="0"/>
              </a:spcBef>
              <a:buNone/>
            </a:pPr>
            <a:r>
              <a:t/>
            </a:r>
            <a:endParaRPr>
              <a:latin typeface="Raleway"/>
              <a:ea typeface="Raleway"/>
              <a:cs typeface="Raleway"/>
              <a:sym typeface="Raleway"/>
            </a:endParaRPr>
          </a:p>
        </p:txBody>
      </p:sp>
      <p:sp>
        <p:nvSpPr>
          <p:cNvPr id="555" name="Shape 55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556" name="Shape 556"/>
          <p:cNvSpPr txBox="1"/>
          <p:nvPr>
            <p:ph idx="1" type="body"/>
          </p:nvPr>
        </p:nvSpPr>
        <p:spPr>
          <a:xfrm>
            <a:off x="159300" y="2843875"/>
            <a:ext cx="8520600" cy="888000"/>
          </a:xfrm>
          <a:prstGeom prst="rect">
            <a:avLst/>
          </a:prstGeom>
        </p:spPr>
        <p:txBody>
          <a:bodyPr anchorCtr="0" anchor="t" bIns="91425" lIns="91425" rIns="91425" tIns="91425">
            <a:noAutofit/>
          </a:bodyPr>
          <a:lstStyle/>
          <a:p>
            <a:pPr indent="-228600" lvl="0" marL="457200" rtl="0">
              <a:spcBef>
                <a:spcPts val="0"/>
              </a:spcBef>
              <a:buFont typeface="Raleway"/>
            </a:pPr>
            <a:r>
              <a:rPr lang="en">
                <a:latin typeface="Raleway"/>
                <a:ea typeface="Raleway"/>
                <a:cs typeface="Raleway"/>
                <a:sym typeface="Raleway"/>
              </a:rPr>
              <a:t>We evaluated the automated common analysis and reasoned acceptable performance.</a:t>
            </a:r>
          </a:p>
        </p:txBody>
      </p:sp>
      <p:sp>
        <p:nvSpPr>
          <p:cNvPr id="557" name="Shape 557"/>
          <p:cNvSpPr txBox="1"/>
          <p:nvPr>
            <p:ph idx="1" type="body"/>
          </p:nvPr>
        </p:nvSpPr>
        <p:spPr>
          <a:xfrm>
            <a:off x="159525" y="3808925"/>
            <a:ext cx="8520600" cy="1034100"/>
          </a:xfrm>
          <a:prstGeom prst="rect">
            <a:avLst/>
          </a:prstGeom>
        </p:spPr>
        <p:txBody>
          <a:bodyPr anchorCtr="0" anchor="t" bIns="91425" lIns="91425" rIns="91425" tIns="91425">
            <a:noAutofit/>
          </a:bodyPr>
          <a:lstStyle/>
          <a:p>
            <a:pPr indent="-228600" lvl="0" marL="457200" rtl="0">
              <a:spcBef>
                <a:spcPts val="0"/>
              </a:spcBef>
              <a:buFont typeface="Raleway"/>
            </a:pPr>
            <a:r>
              <a:rPr lang="en">
                <a:latin typeface="Raleway"/>
                <a:ea typeface="Raleway"/>
                <a:cs typeface="Raleway"/>
                <a:sym typeface="Raleway"/>
              </a:rPr>
              <a:t>Mining the database for significant trends.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1" name="Shape 561"/>
        <p:cNvGrpSpPr/>
        <p:nvPr/>
      </p:nvGrpSpPr>
      <p:grpSpPr>
        <a:xfrm>
          <a:off x="0" y="0"/>
          <a:ext cx="0" cy="0"/>
          <a:chOff x="0" y="0"/>
          <a:chExt cx="0" cy="0"/>
        </a:xfrm>
      </p:grpSpPr>
      <p:sp>
        <p:nvSpPr>
          <p:cNvPr id="562" name="Shape 562"/>
          <p:cNvSpPr txBox="1"/>
          <p:nvPr>
            <p:ph type="title"/>
          </p:nvPr>
        </p:nvSpPr>
        <p:spPr>
          <a:xfrm>
            <a:off x="311700" y="-1217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Acknowledgements</a:t>
            </a:r>
          </a:p>
        </p:txBody>
      </p:sp>
      <p:pic>
        <p:nvPicPr>
          <p:cNvPr id="563" name="Shape 563"/>
          <p:cNvPicPr preferRelativeResize="0"/>
          <p:nvPr/>
        </p:nvPicPr>
        <p:blipFill>
          <a:blip r:embed="rId3">
            <a:alphaModFix/>
          </a:blip>
          <a:stretch>
            <a:fillRect/>
          </a:stretch>
        </p:blipFill>
        <p:spPr>
          <a:xfrm>
            <a:off x="436997" y="602278"/>
            <a:ext cx="856512" cy="1282332"/>
          </a:xfrm>
          <a:prstGeom prst="rect">
            <a:avLst/>
          </a:prstGeom>
          <a:noFill/>
          <a:ln cap="flat" cmpd="sng" w="19050">
            <a:solidFill>
              <a:srgbClr val="13294B"/>
            </a:solidFill>
            <a:prstDash val="solid"/>
            <a:round/>
            <a:headEnd len="med" w="med" type="none"/>
            <a:tailEnd len="med" w="med" type="none"/>
          </a:ln>
        </p:spPr>
      </p:pic>
      <p:pic>
        <p:nvPicPr>
          <p:cNvPr id="564" name="Shape 564"/>
          <p:cNvPicPr preferRelativeResize="0"/>
          <p:nvPr/>
        </p:nvPicPr>
        <p:blipFill rotWithShape="1">
          <a:blip r:embed="rId4">
            <a:alphaModFix/>
          </a:blip>
          <a:srcRect b="60766" l="20106" r="52689" t="9738"/>
          <a:stretch/>
        </p:blipFill>
        <p:spPr>
          <a:xfrm>
            <a:off x="2465536" y="597755"/>
            <a:ext cx="895915" cy="1295127"/>
          </a:xfrm>
          <a:prstGeom prst="rect">
            <a:avLst/>
          </a:prstGeom>
          <a:noFill/>
          <a:ln cap="flat" cmpd="sng" w="19050">
            <a:solidFill>
              <a:srgbClr val="000000"/>
            </a:solidFill>
            <a:prstDash val="solid"/>
            <a:round/>
            <a:headEnd len="med" w="med" type="none"/>
            <a:tailEnd len="med" w="med" type="none"/>
          </a:ln>
        </p:spPr>
      </p:pic>
      <p:pic>
        <p:nvPicPr>
          <p:cNvPr id="565" name="Shape 565"/>
          <p:cNvPicPr preferRelativeResize="0"/>
          <p:nvPr/>
        </p:nvPicPr>
        <p:blipFill>
          <a:blip r:embed="rId5">
            <a:alphaModFix/>
          </a:blip>
          <a:stretch>
            <a:fillRect/>
          </a:stretch>
        </p:blipFill>
        <p:spPr>
          <a:xfrm>
            <a:off x="4534427" y="595963"/>
            <a:ext cx="895915" cy="1293123"/>
          </a:xfrm>
          <a:prstGeom prst="rect">
            <a:avLst/>
          </a:prstGeom>
          <a:noFill/>
          <a:ln cap="flat" cmpd="sng" w="19050">
            <a:solidFill>
              <a:srgbClr val="000000"/>
            </a:solidFill>
            <a:prstDash val="solid"/>
            <a:round/>
            <a:headEnd len="med" w="med" type="none"/>
            <a:tailEnd len="med" w="med" type="none"/>
          </a:ln>
        </p:spPr>
      </p:pic>
      <p:pic>
        <p:nvPicPr>
          <p:cNvPr id="566" name="Shape 566"/>
          <p:cNvPicPr preferRelativeResize="0"/>
          <p:nvPr/>
        </p:nvPicPr>
        <p:blipFill rotWithShape="1">
          <a:blip r:embed="rId6">
            <a:alphaModFix/>
          </a:blip>
          <a:srcRect b="0" l="11952" r="7880" t="0"/>
          <a:stretch/>
        </p:blipFill>
        <p:spPr>
          <a:xfrm>
            <a:off x="1451215" y="594100"/>
            <a:ext cx="852445" cy="1298688"/>
          </a:xfrm>
          <a:prstGeom prst="rect">
            <a:avLst/>
          </a:prstGeom>
          <a:noFill/>
          <a:ln cap="flat" cmpd="sng" w="19050">
            <a:solidFill>
              <a:srgbClr val="000000"/>
            </a:solidFill>
            <a:prstDash val="solid"/>
            <a:round/>
            <a:headEnd len="med" w="med" type="none"/>
            <a:tailEnd len="med" w="med" type="none"/>
          </a:ln>
        </p:spPr>
      </p:pic>
      <p:pic>
        <p:nvPicPr>
          <p:cNvPr id="567" name="Shape 567"/>
          <p:cNvPicPr preferRelativeResize="0"/>
          <p:nvPr/>
        </p:nvPicPr>
        <p:blipFill rotWithShape="1">
          <a:blip r:embed="rId7">
            <a:alphaModFix/>
          </a:blip>
          <a:srcRect b="0" l="18778" r="15284" t="0"/>
          <a:stretch/>
        </p:blipFill>
        <p:spPr>
          <a:xfrm>
            <a:off x="3520215" y="595322"/>
            <a:ext cx="856474" cy="1298882"/>
          </a:xfrm>
          <a:prstGeom prst="rect">
            <a:avLst/>
          </a:prstGeom>
          <a:noFill/>
          <a:ln cap="flat" cmpd="sng" w="19050">
            <a:solidFill>
              <a:srgbClr val="000000"/>
            </a:solidFill>
            <a:prstDash val="solid"/>
            <a:round/>
            <a:headEnd len="med" w="med" type="none"/>
            <a:tailEnd len="med" w="med" type="none"/>
          </a:ln>
        </p:spPr>
      </p:pic>
      <p:pic>
        <p:nvPicPr>
          <p:cNvPr id="568" name="Shape 568"/>
          <p:cNvPicPr preferRelativeResize="0"/>
          <p:nvPr/>
        </p:nvPicPr>
        <p:blipFill>
          <a:blip r:embed="rId8">
            <a:alphaModFix/>
          </a:blip>
          <a:stretch>
            <a:fillRect/>
          </a:stretch>
        </p:blipFill>
        <p:spPr>
          <a:xfrm>
            <a:off x="6114920" y="3905227"/>
            <a:ext cx="2834378" cy="531735"/>
          </a:xfrm>
          <a:prstGeom prst="rect">
            <a:avLst/>
          </a:prstGeom>
          <a:noFill/>
          <a:ln>
            <a:noFill/>
          </a:ln>
        </p:spPr>
      </p:pic>
      <p:pic>
        <p:nvPicPr>
          <p:cNvPr id="569" name="Shape 569"/>
          <p:cNvPicPr preferRelativeResize="0"/>
          <p:nvPr/>
        </p:nvPicPr>
        <p:blipFill>
          <a:blip r:embed="rId9">
            <a:alphaModFix/>
          </a:blip>
          <a:stretch>
            <a:fillRect/>
          </a:stretch>
        </p:blipFill>
        <p:spPr>
          <a:xfrm>
            <a:off x="6150649" y="4565665"/>
            <a:ext cx="1289692" cy="483646"/>
          </a:xfrm>
          <a:prstGeom prst="rect">
            <a:avLst/>
          </a:prstGeom>
          <a:noFill/>
          <a:ln>
            <a:noFill/>
          </a:ln>
        </p:spPr>
      </p:pic>
      <p:pic>
        <p:nvPicPr>
          <p:cNvPr id="570" name="Shape 570"/>
          <p:cNvPicPr preferRelativeResize="0"/>
          <p:nvPr/>
        </p:nvPicPr>
        <p:blipFill>
          <a:blip r:embed="rId10">
            <a:alphaModFix/>
          </a:blip>
          <a:stretch>
            <a:fillRect/>
          </a:stretch>
        </p:blipFill>
        <p:spPr>
          <a:xfrm>
            <a:off x="412582" y="2517398"/>
            <a:ext cx="4363164" cy="2096996"/>
          </a:xfrm>
          <a:prstGeom prst="rect">
            <a:avLst/>
          </a:prstGeom>
          <a:noFill/>
          <a:ln cap="flat" cmpd="sng" w="19050">
            <a:solidFill>
              <a:srgbClr val="000000"/>
            </a:solidFill>
            <a:prstDash val="solid"/>
            <a:round/>
            <a:headEnd len="med" w="med" type="none"/>
            <a:tailEnd len="med" w="med" type="none"/>
          </a:ln>
        </p:spPr>
      </p:pic>
      <p:pic>
        <p:nvPicPr>
          <p:cNvPr descr="UCSanDiego-Bioengineering-Blue_Gold-CMYK.jpg" id="571" name="Shape 571"/>
          <p:cNvPicPr preferRelativeResize="0"/>
          <p:nvPr/>
        </p:nvPicPr>
        <p:blipFill rotWithShape="1">
          <a:blip r:embed="rId11">
            <a:alphaModFix/>
          </a:blip>
          <a:srcRect b="25477" l="11159" r="11561" t="24389"/>
          <a:stretch/>
        </p:blipFill>
        <p:spPr>
          <a:xfrm>
            <a:off x="7525227" y="4565669"/>
            <a:ext cx="1529342" cy="483647"/>
          </a:xfrm>
          <a:prstGeom prst="rect">
            <a:avLst/>
          </a:prstGeom>
          <a:noFill/>
          <a:ln>
            <a:noFill/>
          </a:ln>
        </p:spPr>
      </p:pic>
      <p:sp>
        <p:nvSpPr>
          <p:cNvPr id="572" name="Shape 572"/>
          <p:cNvSpPr txBox="1"/>
          <p:nvPr/>
        </p:nvSpPr>
        <p:spPr>
          <a:xfrm>
            <a:off x="417350" y="2105577"/>
            <a:ext cx="895800" cy="3408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1000">
                <a:solidFill>
                  <a:schemeClr val="dk2"/>
                </a:solidFill>
                <a:latin typeface="Raleway"/>
                <a:ea typeface="Raleway"/>
                <a:cs typeface="Raleway"/>
                <a:sym typeface="Raleway"/>
              </a:rPr>
              <a:t>Dr. Bernhard Palsson</a:t>
            </a:r>
          </a:p>
        </p:txBody>
      </p:sp>
      <p:sp>
        <p:nvSpPr>
          <p:cNvPr id="573" name="Shape 573"/>
          <p:cNvSpPr txBox="1"/>
          <p:nvPr/>
        </p:nvSpPr>
        <p:spPr>
          <a:xfrm>
            <a:off x="1431623" y="2112325"/>
            <a:ext cx="755100" cy="3408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1000">
                <a:solidFill>
                  <a:schemeClr val="dk2"/>
                </a:solidFill>
                <a:latin typeface="Raleway"/>
                <a:ea typeface="Raleway"/>
                <a:cs typeface="Raleway"/>
                <a:sym typeface="Raleway"/>
              </a:rPr>
              <a:t>Dr.</a:t>
            </a:r>
            <a:br>
              <a:rPr b="1" lang="en" sz="1000">
                <a:solidFill>
                  <a:schemeClr val="dk2"/>
                </a:solidFill>
                <a:latin typeface="Raleway"/>
                <a:ea typeface="Raleway"/>
                <a:cs typeface="Raleway"/>
                <a:sym typeface="Raleway"/>
              </a:rPr>
            </a:br>
            <a:r>
              <a:rPr b="1" lang="en" sz="1000">
                <a:solidFill>
                  <a:schemeClr val="dk2"/>
                </a:solidFill>
                <a:latin typeface="Raleway"/>
                <a:ea typeface="Raleway"/>
                <a:cs typeface="Raleway"/>
                <a:sym typeface="Raleway"/>
              </a:rPr>
              <a:t>Adam Feist</a:t>
            </a:r>
          </a:p>
        </p:txBody>
      </p:sp>
      <p:sp>
        <p:nvSpPr>
          <p:cNvPr id="574" name="Shape 574"/>
          <p:cNvSpPr txBox="1"/>
          <p:nvPr/>
        </p:nvSpPr>
        <p:spPr>
          <a:xfrm>
            <a:off x="2465587" y="2105562"/>
            <a:ext cx="895800" cy="3408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1000">
                <a:solidFill>
                  <a:schemeClr val="dk2"/>
                </a:solidFill>
                <a:latin typeface="Raleway"/>
                <a:ea typeface="Raleway"/>
                <a:cs typeface="Raleway"/>
                <a:sym typeface="Raleway"/>
              </a:rPr>
              <a:t>Dr.</a:t>
            </a:r>
            <a:br>
              <a:rPr b="1" lang="en" sz="1000">
                <a:solidFill>
                  <a:schemeClr val="dk2"/>
                </a:solidFill>
                <a:latin typeface="Raleway"/>
                <a:ea typeface="Raleway"/>
                <a:cs typeface="Raleway"/>
                <a:sym typeface="Raleway"/>
              </a:rPr>
            </a:br>
            <a:r>
              <a:rPr b="1" lang="en" sz="1000">
                <a:solidFill>
                  <a:schemeClr val="dk2"/>
                </a:solidFill>
                <a:latin typeface="Raleway"/>
                <a:ea typeface="Raleway"/>
                <a:cs typeface="Raleway"/>
                <a:sym typeface="Raleway"/>
              </a:rPr>
              <a:t>Ryan LaCroix</a:t>
            </a:r>
          </a:p>
        </p:txBody>
      </p:sp>
      <p:sp>
        <p:nvSpPr>
          <p:cNvPr id="575" name="Shape 575"/>
          <p:cNvSpPr txBox="1"/>
          <p:nvPr/>
        </p:nvSpPr>
        <p:spPr>
          <a:xfrm>
            <a:off x="3519162" y="2018163"/>
            <a:ext cx="895800" cy="3408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1000">
                <a:solidFill>
                  <a:schemeClr val="dk2"/>
                </a:solidFill>
                <a:latin typeface="Raleway"/>
                <a:ea typeface="Raleway"/>
                <a:cs typeface="Raleway"/>
                <a:sym typeface="Raleway"/>
              </a:rPr>
              <a:t>Troy</a:t>
            </a:r>
            <a:br>
              <a:rPr b="1" lang="en" sz="1000">
                <a:solidFill>
                  <a:schemeClr val="dk2"/>
                </a:solidFill>
                <a:latin typeface="Raleway"/>
                <a:ea typeface="Raleway"/>
                <a:cs typeface="Raleway"/>
                <a:sym typeface="Raleway"/>
              </a:rPr>
            </a:br>
            <a:r>
              <a:rPr b="1" lang="en" sz="1000">
                <a:solidFill>
                  <a:schemeClr val="dk2"/>
                </a:solidFill>
                <a:latin typeface="Raleway"/>
                <a:ea typeface="Raleway"/>
                <a:cs typeface="Raleway"/>
                <a:sym typeface="Raleway"/>
              </a:rPr>
              <a:t>Sandberg</a:t>
            </a:r>
          </a:p>
        </p:txBody>
      </p:sp>
      <p:sp>
        <p:nvSpPr>
          <p:cNvPr id="576" name="Shape 576"/>
          <p:cNvSpPr txBox="1"/>
          <p:nvPr/>
        </p:nvSpPr>
        <p:spPr>
          <a:xfrm>
            <a:off x="4534475" y="2018163"/>
            <a:ext cx="895800" cy="3408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1000">
                <a:solidFill>
                  <a:schemeClr val="dk2"/>
                </a:solidFill>
                <a:latin typeface="Raleway"/>
                <a:ea typeface="Raleway"/>
                <a:cs typeface="Raleway"/>
                <a:sym typeface="Raleway"/>
              </a:rPr>
              <a:t>Gabriela Guzman</a:t>
            </a:r>
          </a:p>
        </p:txBody>
      </p:sp>
      <p:sp>
        <p:nvSpPr>
          <p:cNvPr id="577" name="Shape 577"/>
          <p:cNvSpPr txBox="1"/>
          <p:nvPr/>
        </p:nvSpPr>
        <p:spPr>
          <a:xfrm>
            <a:off x="7939600" y="2036825"/>
            <a:ext cx="895800" cy="3408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1000">
                <a:solidFill>
                  <a:schemeClr val="dk2"/>
                </a:solidFill>
                <a:latin typeface="Raleway"/>
                <a:ea typeface="Raleway"/>
                <a:cs typeface="Raleway"/>
                <a:sym typeface="Raleway"/>
              </a:rPr>
              <a:t>Dennis Gosting</a:t>
            </a:r>
          </a:p>
        </p:txBody>
      </p:sp>
      <p:pic>
        <p:nvPicPr>
          <p:cNvPr id="578" name="Shape 578"/>
          <p:cNvPicPr preferRelativeResize="0"/>
          <p:nvPr/>
        </p:nvPicPr>
        <p:blipFill rotWithShape="1">
          <a:blip r:embed="rId12">
            <a:alphaModFix/>
          </a:blip>
          <a:srcRect b="0" l="12723" r="3949" t="0"/>
          <a:stretch/>
        </p:blipFill>
        <p:spPr>
          <a:xfrm>
            <a:off x="4944900" y="2517387"/>
            <a:ext cx="1079100" cy="1294975"/>
          </a:xfrm>
          <a:prstGeom prst="rect">
            <a:avLst/>
          </a:prstGeom>
          <a:noFill/>
          <a:ln cap="flat" cmpd="sng" w="19050">
            <a:solidFill>
              <a:srgbClr val="000000"/>
            </a:solidFill>
            <a:prstDash val="solid"/>
            <a:round/>
            <a:headEnd len="med" w="med" type="none"/>
            <a:tailEnd len="med" w="med" type="none"/>
          </a:ln>
        </p:spPr>
      </p:pic>
      <p:sp>
        <p:nvSpPr>
          <p:cNvPr id="579" name="Shape 579"/>
          <p:cNvSpPr txBox="1"/>
          <p:nvPr/>
        </p:nvSpPr>
        <p:spPr>
          <a:xfrm>
            <a:off x="5036550" y="4046988"/>
            <a:ext cx="895800" cy="3408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1000">
                <a:solidFill>
                  <a:schemeClr val="dk2"/>
                </a:solidFill>
                <a:latin typeface="Raleway"/>
                <a:ea typeface="Raleway"/>
                <a:cs typeface="Raleway"/>
                <a:sym typeface="Raleway"/>
              </a:rPr>
              <a:t>Dr.</a:t>
            </a:r>
            <a:br>
              <a:rPr b="1" lang="en" sz="1000">
                <a:solidFill>
                  <a:schemeClr val="dk2"/>
                </a:solidFill>
                <a:latin typeface="Raleway"/>
                <a:ea typeface="Raleway"/>
                <a:cs typeface="Raleway"/>
                <a:sym typeface="Raleway"/>
              </a:rPr>
            </a:br>
            <a:r>
              <a:rPr b="1" lang="en" sz="1000">
                <a:solidFill>
                  <a:schemeClr val="dk2"/>
                </a:solidFill>
                <a:latin typeface="Raleway"/>
                <a:ea typeface="Raleway"/>
                <a:cs typeface="Raleway"/>
                <a:sym typeface="Raleway"/>
              </a:rPr>
              <a:t>Ali</a:t>
            </a:r>
            <a:br>
              <a:rPr b="1" lang="en" sz="1000">
                <a:solidFill>
                  <a:schemeClr val="dk2"/>
                </a:solidFill>
                <a:latin typeface="Raleway"/>
                <a:ea typeface="Raleway"/>
                <a:cs typeface="Raleway"/>
                <a:sym typeface="Raleway"/>
              </a:rPr>
            </a:br>
            <a:r>
              <a:rPr b="1" lang="en" sz="1000">
                <a:solidFill>
                  <a:schemeClr val="dk2"/>
                </a:solidFill>
                <a:latin typeface="Raleway"/>
                <a:ea typeface="Raleway"/>
                <a:cs typeface="Raleway"/>
                <a:sym typeface="Raleway"/>
              </a:rPr>
              <a:t>Ebrahim</a:t>
            </a:r>
          </a:p>
        </p:txBody>
      </p:sp>
      <p:pic>
        <p:nvPicPr>
          <p:cNvPr id="580" name="Shape 580"/>
          <p:cNvPicPr preferRelativeResize="0"/>
          <p:nvPr/>
        </p:nvPicPr>
        <p:blipFill>
          <a:blip r:embed="rId13">
            <a:alphaModFix/>
          </a:blip>
          <a:stretch>
            <a:fillRect/>
          </a:stretch>
        </p:blipFill>
        <p:spPr>
          <a:xfrm>
            <a:off x="6972287" y="2558975"/>
            <a:ext cx="1267475" cy="1081599"/>
          </a:xfrm>
          <a:prstGeom prst="rect">
            <a:avLst/>
          </a:prstGeom>
          <a:noFill/>
          <a:ln>
            <a:noFill/>
          </a:ln>
        </p:spPr>
      </p:pic>
      <p:pic>
        <p:nvPicPr>
          <p:cNvPr id="581" name="Shape 581"/>
          <p:cNvPicPr preferRelativeResize="0"/>
          <p:nvPr/>
        </p:nvPicPr>
        <p:blipFill rotWithShape="1">
          <a:blip r:embed="rId14">
            <a:alphaModFix/>
          </a:blip>
          <a:srcRect b="0" l="8411" r="40852" t="0"/>
          <a:stretch/>
        </p:blipFill>
        <p:spPr>
          <a:xfrm>
            <a:off x="7894600" y="560525"/>
            <a:ext cx="985799" cy="1294975"/>
          </a:xfrm>
          <a:prstGeom prst="rect">
            <a:avLst/>
          </a:prstGeom>
          <a:noFill/>
          <a:ln cap="flat" cmpd="sng" w="19050">
            <a:solidFill>
              <a:srgbClr val="000000"/>
            </a:solidFill>
            <a:prstDash val="solid"/>
            <a:round/>
            <a:headEnd len="med" w="med" type="none"/>
            <a:tailEnd len="med" w="med" type="none"/>
          </a:ln>
        </p:spPr>
      </p:pic>
      <p:pic>
        <p:nvPicPr>
          <p:cNvPr id="582" name="Shape 582"/>
          <p:cNvPicPr preferRelativeResize="0"/>
          <p:nvPr/>
        </p:nvPicPr>
        <p:blipFill rotWithShape="1">
          <a:blip r:embed="rId10">
            <a:alphaModFix/>
          </a:blip>
          <a:srcRect b="19990" l="25273" r="65619" t="51134"/>
          <a:stretch/>
        </p:blipFill>
        <p:spPr>
          <a:xfrm>
            <a:off x="5621000" y="602275"/>
            <a:ext cx="852425" cy="1298875"/>
          </a:xfrm>
          <a:prstGeom prst="rect">
            <a:avLst/>
          </a:prstGeom>
          <a:noFill/>
          <a:ln cap="flat" cmpd="sng" w="19050">
            <a:solidFill>
              <a:srgbClr val="000000"/>
            </a:solidFill>
            <a:prstDash val="solid"/>
            <a:round/>
            <a:headEnd len="med" w="med" type="none"/>
            <a:tailEnd len="med" w="med" type="none"/>
          </a:ln>
        </p:spPr>
      </p:pic>
      <p:sp>
        <p:nvSpPr>
          <p:cNvPr id="583" name="Shape 583"/>
          <p:cNvSpPr txBox="1"/>
          <p:nvPr/>
        </p:nvSpPr>
        <p:spPr>
          <a:xfrm>
            <a:off x="5772625" y="2018063"/>
            <a:ext cx="895800" cy="3408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1000">
                <a:solidFill>
                  <a:schemeClr val="dk2"/>
                </a:solidFill>
                <a:latin typeface="Raleway"/>
                <a:ea typeface="Raleway"/>
                <a:cs typeface="Raleway"/>
                <a:sym typeface="Raleway"/>
              </a:rPr>
              <a:t>Joon Ho Park</a:t>
            </a:r>
          </a:p>
        </p:txBody>
      </p:sp>
      <p:pic>
        <p:nvPicPr>
          <p:cNvPr id="584" name="Shape 584"/>
          <p:cNvPicPr preferRelativeResize="0"/>
          <p:nvPr/>
        </p:nvPicPr>
        <p:blipFill rotWithShape="1">
          <a:blip r:embed="rId15">
            <a:alphaModFix/>
          </a:blip>
          <a:srcRect b="0" l="14709" r="13364" t="0"/>
          <a:stretch/>
        </p:blipFill>
        <p:spPr>
          <a:xfrm>
            <a:off x="6716099" y="628887"/>
            <a:ext cx="895924" cy="1245650"/>
          </a:xfrm>
          <a:prstGeom prst="rect">
            <a:avLst/>
          </a:prstGeom>
          <a:noFill/>
          <a:ln cap="flat" cmpd="sng" w="19050">
            <a:solidFill>
              <a:srgbClr val="000000"/>
            </a:solidFill>
            <a:prstDash val="solid"/>
            <a:round/>
            <a:headEnd len="med" w="med" type="none"/>
            <a:tailEnd len="med" w="med" type="none"/>
          </a:ln>
        </p:spPr>
      </p:pic>
      <p:sp>
        <p:nvSpPr>
          <p:cNvPr id="585" name="Shape 585"/>
          <p:cNvSpPr txBox="1"/>
          <p:nvPr/>
        </p:nvSpPr>
        <p:spPr>
          <a:xfrm>
            <a:off x="6716162" y="2019113"/>
            <a:ext cx="895800" cy="3408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b="1" lang="en" sz="1000">
                <a:solidFill>
                  <a:schemeClr val="dk2"/>
                </a:solidFill>
                <a:latin typeface="Raleway"/>
                <a:ea typeface="Raleway"/>
                <a:cs typeface="Raleway"/>
                <a:sym typeface="Raleway"/>
              </a:rPr>
              <a:t>Douglas McCloskey</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9" name="Shape 589"/>
        <p:cNvGrpSpPr/>
        <p:nvPr/>
      </p:nvGrpSpPr>
      <p:grpSpPr>
        <a:xfrm>
          <a:off x="0" y="0"/>
          <a:ext cx="0" cy="0"/>
          <a:chOff x="0" y="0"/>
          <a:chExt cx="0" cy="0"/>
        </a:xfrm>
      </p:grpSpPr>
      <p:sp>
        <p:nvSpPr>
          <p:cNvPr id="590" name="Shape 590"/>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Supporting information</a:t>
            </a:r>
          </a:p>
        </p:txBody>
      </p:sp>
      <p:sp>
        <p:nvSpPr>
          <p:cNvPr id="591" name="Shape 59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5" name="Shape 595"/>
        <p:cNvGrpSpPr/>
        <p:nvPr/>
      </p:nvGrpSpPr>
      <p:grpSpPr>
        <a:xfrm>
          <a:off x="0" y="0"/>
          <a:ext cx="0" cy="0"/>
          <a:chOff x="0" y="0"/>
          <a:chExt cx="0" cy="0"/>
        </a:xfrm>
      </p:grpSpPr>
      <p:sp>
        <p:nvSpPr>
          <p:cNvPr id="596" name="Shape 596"/>
          <p:cNvSpPr txBox="1"/>
          <p:nvPr>
            <p:ph type="title"/>
          </p:nvPr>
        </p:nvSpPr>
        <p:spPr>
          <a:xfrm>
            <a:off x="159300" y="140225"/>
            <a:ext cx="85206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latin typeface="Raleway"/>
                <a:ea typeface="Raleway"/>
                <a:cs typeface="Raleway"/>
                <a:sym typeface="Raleway"/>
              </a:rPr>
              <a:t>Aim II: ALE Analytics Web Infrastructure (Results)</a:t>
            </a:r>
          </a:p>
        </p:txBody>
      </p:sp>
      <p:sp>
        <p:nvSpPr>
          <p:cNvPr id="597" name="Shape 5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598" name="Shape 598"/>
          <p:cNvPicPr preferRelativeResize="0"/>
          <p:nvPr/>
        </p:nvPicPr>
        <p:blipFill>
          <a:blip r:embed="rId3">
            <a:alphaModFix/>
          </a:blip>
          <a:stretch>
            <a:fillRect/>
          </a:stretch>
        </p:blipFill>
        <p:spPr>
          <a:xfrm>
            <a:off x="2174875" y="810025"/>
            <a:ext cx="4926350" cy="4064100"/>
          </a:xfrm>
          <a:prstGeom prst="rect">
            <a:avLst/>
          </a:prstGeom>
          <a:noFill/>
          <a:ln>
            <a:noFill/>
          </a:ln>
        </p:spPr>
      </p:pic>
      <p:sp>
        <p:nvSpPr>
          <p:cNvPr id="599" name="Shape 599"/>
          <p:cNvSpPr/>
          <p:nvPr/>
        </p:nvSpPr>
        <p:spPr>
          <a:xfrm>
            <a:off x="3441425" y="2065800"/>
            <a:ext cx="900000" cy="1753500"/>
          </a:xfrm>
          <a:prstGeom prst="roundRect">
            <a:avLst>
              <a:gd fmla="val 16667" name="adj"/>
            </a:avLst>
          </a:prstGeom>
          <a:solidFill>
            <a:srgbClr val="E06666">
              <a:alpha val="21540"/>
            </a:srgbClr>
          </a:solidFill>
          <a:ln>
            <a:noFill/>
          </a:ln>
        </p:spPr>
        <p:txBody>
          <a:bodyPr anchorCtr="0" anchor="ctr" bIns="91425" lIns="91425" rIns="91425" tIns="91425">
            <a:noAutofit/>
          </a:bodyPr>
          <a:lstStyle/>
          <a:p>
            <a:pPr lvl="0">
              <a:spcBef>
                <a:spcPts val="0"/>
              </a:spcBef>
              <a:buNone/>
            </a:pPr>
            <a:r>
              <a:t/>
            </a:r>
            <a:endParaRPr/>
          </a:p>
        </p:txBody>
      </p:sp>
      <p:sp>
        <p:nvSpPr>
          <p:cNvPr id="600" name="Shape 600"/>
          <p:cNvSpPr/>
          <p:nvPr/>
        </p:nvSpPr>
        <p:spPr>
          <a:xfrm>
            <a:off x="4444025" y="2563264"/>
            <a:ext cx="667500" cy="714899"/>
          </a:xfrm>
          <a:prstGeom prst="roundRect">
            <a:avLst>
              <a:gd fmla="val 16667" name="adj"/>
            </a:avLst>
          </a:prstGeom>
          <a:solidFill>
            <a:srgbClr val="E06666">
              <a:alpha val="21540"/>
            </a:srgbClr>
          </a:solidFill>
          <a:ln>
            <a:noFill/>
          </a:ln>
        </p:spPr>
        <p:txBody>
          <a:bodyPr anchorCtr="0" anchor="ctr" bIns="91425" lIns="91425" rIns="91425" tIns="91425">
            <a:noAutofit/>
          </a:bodyPr>
          <a:lstStyle/>
          <a:p>
            <a:pPr lvl="0">
              <a:spcBef>
                <a:spcPts val="0"/>
              </a:spcBef>
              <a:buNone/>
            </a:pPr>
            <a:r>
              <a:t/>
            </a:r>
            <a:endParaRPr/>
          </a:p>
        </p:txBody>
      </p:sp>
      <p:sp>
        <p:nvSpPr>
          <p:cNvPr id="601" name="Shape 601"/>
          <p:cNvSpPr/>
          <p:nvPr/>
        </p:nvSpPr>
        <p:spPr>
          <a:xfrm>
            <a:off x="3346675" y="739950"/>
            <a:ext cx="1610400" cy="1101900"/>
          </a:xfrm>
          <a:prstGeom prst="roundRect">
            <a:avLst>
              <a:gd fmla="val 16667" name="adj"/>
            </a:avLst>
          </a:prstGeom>
          <a:solidFill>
            <a:srgbClr val="F6B26B">
              <a:alpha val="33850"/>
            </a:srgbClr>
          </a:solidFill>
          <a:ln>
            <a:noFill/>
          </a:ln>
        </p:spPr>
        <p:txBody>
          <a:bodyPr anchorCtr="0" anchor="ctr" bIns="91425" lIns="91425" rIns="91425" tIns="91425">
            <a:noAutofit/>
          </a:bodyPr>
          <a:lstStyle/>
          <a:p>
            <a:pPr lvl="0">
              <a:spcBef>
                <a:spcPts val="0"/>
              </a:spcBef>
              <a:buNone/>
            </a:pPr>
            <a:r>
              <a:t/>
            </a:r>
            <a:endParaRPr/>
          </a:p>
        </p:txBody>
      </p:sp>
      <p:sp>
        <p:nvSpPr>
          <p:cNvPr id="602" name="Shape 602"/>
          <p:cNvSpPr/>
          <p:nvPr/>
        </p:nvSpPr>
        <p:spPr>
          <a:xfrm>
            <a:off x="4273175" y="3954925"/>
            <a:ext cx="1122000" cy="992700"/>
          </a:xfrm>
          <a:prstGeom prst="roundRect">
            <a:avLst>
              <a:gd fmla="val 16667" name="adj"/>
            </a:avLst>
          </a:prstGeom>
          <a:solidFill>
            <a:srgbClr val="F6B26B">
              <a:alpha val="33850"/>
            </a:srgbClr>
          </a:solidFill>
          <a:ln>
            <a:noFill/>
          </a:ln>
        </p:spPr>
        <p:txBody>
          <a:bodyPr anchorCtr="0" anchor="ctr" bIns="91425" lIns="91425" rIns="91425" tIns="91425">
            <a:noAutofit/>
          </a:bodyPr>
          <a:lstStyle/>
          <a:p>
            <a:pPr lvl="0" rtl="0">
              <a:spcBef>
                <a:spcPts val="0"/>
              </a:spcBef>
              <a:buNone/>
            </a:pPr>
            <a:r>
              <a:t/>
            </a:r>
            <a:endParaRPr/>
          </a:p>
        </p:txBody>
      </p:sp>
      <p:sp>
        <p:nvSpPr>
          <p:cNvPr id="603" name="Shape 603"/>
          <p:cNvSpPr/>
          <p:nvPr/>
        </p:nvSpPr>
        <p:spPr>
          <a:xfrm>
            <a:off x="5303725" y="2291125"/>
            <a:ext cx="1896300" cy="1285500"/>
          </a:xfrm>
          <a:prstGeom prst="roundRect">
            <a:avLst>
              <a:gd fmla="val 16667" name="adj"/>
            </a:avLst>
          </a:prstGeom>
          <a:solidFill>
            <a:srgbClr val="FFD966">
              <a:alpha val="30000"/>
            </a:srgbClr>
          </a:solid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7" name="Shape 607"/>
        <p:cNvGrpSpPr/>
        <p:nvPr/>
      </p:nvGrpSpPr>
      <p:grpSpPr>
        <a:xfrm>
          <a:off x="0" y="0"/>
          <a:ext cx="0" cy="0"/>
          <a:chOff x="0" y="0"/>
          <a:chExt cx="0" cy="0"/>
        </a:xfrm>
      </p:grpSpPr>
      <p:sp>
        <p:nvSpPr>
          <p:cNvPr id="608" name="Shape 60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graphicFrame>
        <p:nvGraphicFramePr>
          <p:cNvPr id="609" name="Shape 609"/>
          <p:cNvGraphicFramePr/>
          <p:nvPr/>
        </p:nvGraphicFramePr>
        <p:xfrm>
          <a:off x="63875" y="3478925"/>
          <a:ext cx="3000000" cy="3000000"/>
        </p:xfrm>
        <a:graphic>
          <a:graphicData uri="http://schemas.openxmlformats.org/drawingml/2006/table">
            <a:tbl>
              <a:tblPr>
                <a:solidFill>
                  <a:srgbClr val="FFFFFF"/>
                </a:solidFill>
                <a:tableStyleId>{83D68669-B5EC-4AE9-9865-7B028FD55B85}</a:tableStyleId>
              </a:tblPr>
              <a:tblGrid>
                <a:gridCol w="1238250"/>
                <a:gridCol w="2362200"/>
                <a:gridCol w="1924050"/>
              </a:tblGrid>
              <a:tr h="152400">
                <a:tc>
                  <a:txBody>
                    <a:bodyPr>
                      <a:noAutofit/>
                    </a:bodyPr>
                    <a:lstStyle/>
                    <a:p>
                      <a:pPr lvl="0" rtl="0" algn="ctr">
                        <a:lnSpc>
                          <a:spcPct val="115000"/>
                        </a:lnSpc>
                        <a:spcBef>
                          <a:spcPts val="0"/>
                        </a:spcBef>
                        <a:buNone/>
                      </a:pPr>
                      <a:r>
                        <a:rPr b="1" lang="en" sz="1050">
                          <a:solidFill>
                            <a:srgbClr val="666666"/>
                          </a:solidFill>
                          <a:highlight>
                            <a:srgbClr val="FFFFFF"/>
                          </a:highlight>
                        </a:rPr>
                        <a:t>Quality Score          </a:t>
                      </a:r>
                    </a:p>
                  </a:txBody>
                  <a:tcPr marT="91425" marB="91425" marR="91425" marL="91425"/>
                </a:tc>
                <a:tc>
                  <a:txBody>
                    <a:bodyPr>
                      <a:noAutofit/>
                    </a:bodyPr>
                    <a:lstStyle/>
                    <a:p>
                      <a:pPr lvl="0" rtl="0" algn="ctr">
                        <a:lnSpc>
                          <a:spcPct val="115000"/>
                        </a:lnSpc>
                        <a:spcBef>
                          <a:spcPts val="0"/>
                        </a:spcBef>
                        <a:buNone/>
                      </a:pPr>
                      <a:r>
                        <a:rPr b="1" lang="en" sz="1050">
                          <a:solidFill>
                            <a:srgbClr val="666666"/>
                          </a:solidFill>
                          <a:highlight>
                            <a:srgbClr val="FFFFFF"/>
                          </a:highlight>
                        </a:rPr>
                        <a:t>Probability of Incorrect Base Call       </a:t>
                      </a:r>
                    </a:p>
                  </a:txBody>
                  <a:tcPr marT="91425" marB="91425" marR="91425" marL="91425"/>
                </a:tc>
                <a:tc>
                  <a:txBody>
                    <a:bodyPr>
                      <a:noAutofit/>
                    </a:bodyPr>
                    <a:lstStyle/>
                    <a:p>
                      <a:pPr lvl="0" rtl="0" algn="ctr">
                        <a:lnSpc>
                          <a:spcPct val="115000"/>
                        </a:lnSpc>
                        <a:spcBef>
                          <a:spcPts val="0"/>
                        </a:spcBef>
                        <a:buNone/>
                      </a:pPr>
                      <a:r>
                        <a:rPr b="1" lang="en" sz="1050">
                          <a:solidFill>
                            <a:srgbClr val="666666"/>
                          </a:solidFill>
                          <a:highlight>
                            <a:srgbClr val="FFFFFF"/>
                          </a:highlight>
                        </a:rPr>
                        <a:t>Inferred Base Call Accuracy    </a:t>
                      </a:r>
                    </a:p>
                  </a:txBody>
                  <a:tcPr marT="91425" marB="91425" marR="91425" marL="91425"/>
                </a:tc>
              </a:tr>
              <a:tr h="152400">
                <a:tc>
                  <a:txBody>
                    <a:bodyPr>
                      <a:noAutofit/>
                    </a:bodyPr>
                    <a:lstStyle/>
                    <a:p>
                      <a:pPr lvl="0" rtl="0">
                        <a:lnSpc>
                          <a:spcPct val="115000"/>
                        </a:lnSpc>
                        <a:spcBef>
                          <a:spcPts val="0"/>
                        </a:spcBef>
                        <a:buNone/>
                      </a:pPr>
                      <a:r>
                        <a:rPr lang="en" sz="1050">
                          <a:solidFill>
                            <a:srgbClr val="666666"/>
                          </a:solidFill>
                          <a:highlight>
                            <a:srgbClr val="FFFFFF"/>
                          </a:highlight>
                        </a:rPr>
                        <a:t>10 (Q10)</a:t>
                      </a:r>
                    </a:p>
                  </a:txBody>
                  <a:tcPr marT="91425" marB="91425" marR="91425" marL="91425"/>
                </a:tc>
                <a:tc>
                  <a:txBody>
                    <a:bodyPr>
                      <a:noAutofit/>
                    </a:bodyPr>
                    <a:lstStyle/>
                    <a:p>
                      <a:pPr lvl="0" rtl="0">
                        <a:lnSpc>
                          <a:spcPct val="115000"/>
                        </a:lnSpc>
                        <a:spcBef>
                          <a:spcPts val="0"/>
                        </a:spcBef>
                        <a:buNone/>
                      </a:pPr>
                      <a:r>
                        <a:rPr lang="en" sz="1050">
                          <a:solidFill>
                            <a:srgbClr val="666666"/>
                          </a:solidFill>
                          <a:highlight>
                            <a:srgbClr val="FFFFFF"/>
                          </a:highlight>
                        </a:rPr>
                        <a:t>  	1 in 10</a:t>
                      </a:r>
                    </a:p>
                  </a:txBody>
                  <a:tcPr marT="91425" marB="91425" marR="91425" marL="91425"/>
                </a:tc>
                <a:tc>
                  <a:txBody>
                    <a:bodyPr>
                      <a:noAutofit/>
                    </a:bodyPr>
                    <a:lstStyle/>
                    <a:p>
                      <a:pPr lvl="0" rtl="0">
                        <a:lnSpc>
                          <a:spcPct val="115000"/>
                        </a:lnSpc>
                        <a:spcBef>
                          <a:spcPts val="0"/>
                        </a:spcBef>
                        <a:buNone/>
                      </a:pPr>
                      <a:r>
                        <a:rPr lang="en" sz="1050">
                          <a:solidFill>
                            <a:srgbClr val="666666"/>
                          </a:solidFill>
                          <a:highlight>
                            <a:srgbClr val="FFFFFF"/>
                          </a:highlight>
                        </a:rPr>
                        <a:t>   	90%</a:t>
                      </a:r>
                    </a:p>
                  </a:txBody>
                  <a:tcPr marT="91425" marB="91425" marR="91425" marL="91425"/>
                </a:tc>
              </a:tr>
              <a:tr h="152400">
                <a:tc>
                  <a:txBody>
                    <a:bodyPr>
                      <a:noAutofit/>
                    </a:bodyPr>
                    <a:lstStyle/>
                    <a:p>
                      <a:pPr lvl="0" rtl="0">
                        <a:lnSpc>
                          <a:spcPct val="115000"/>
                        </a:lnSpc>
                        <a:spcBef>
                          <a:spcPts val="0"/>
                        </a:spcBef>
                        <a:buNone/>
                      </a:pPr>
                      <a:r>
                        <a:rPr lang="en" sz="1050">
                          <a:solidFill>
                            <a:srgbClr val="666666"/>
                          </a:solidFill>
                          <a:highlight>
                            <a:srgbClr val="FFFFFF"/>
                          </a:highlight>
                        </a:rPr>
                        <a:t>20 (Q20)</a:t>
                      </a:r>
                    </a:p>
                  </a:txBody>
                  <a:tcPr marT="91425" marB="91425" marR="91425" marL="91425"/>
                </a:tc>
                <a:tc>
                  <a:txBody>
                    <a:bodyPr>
                      <a:noAutofit/>
                    </a:bodyPr>
                    <a:lstStyle/>
                    <a:p>
                      <a:pPr lvl="0" rtl="0">
                        <a:lnSpc>
                          <a:spcPct val="115000"/>
                        </a:lnSpc>
                        <a:spcBef>
                          <a:spcPts val="0"/>
                        </a:spcBef>
                        <a:buNone/>
                      </a:pPr>
                      <a:r>
                        <a:rPr lang="en" sz="1050">
                          <a:solidFill>
                            <a:srgbClr val="666666"/>
                          </a:solidFill>
                          <a:highlight>
                            <a:srgbClr val="FFFFFF"/>
                          </a:highlight>
                        </a:rPr>
                        <a:t>  	1 in 100</a:t>
                      </a:r>
                    </a:p>
                  </a:txBody>
                  <a:tcPr marT="91425" marB="91425" marR="91425" marL="91425"/>
                </a:tc>
                <a:tc>
                  <a:txBody>
                    <a:bodyPr>
                      <a:noAutofit/>
                    </a:bodyPr>
                    <a:lstStyle/>
                    <a:p>
                      <a:pPr lvl="0" rtl="0">
                        <a:lnSpc>
                          <a:spcPct val="115000"/>
                        </a:lnSpc>
                        <a:spcBef>
                          <a:spcPts val="0"/>
                        </a:spcBef>
                        <a:buNone/>
                      </a:pPr>
                      <a:r>
                        <a:rPr lang="en" sz="1050">
                          <a:solidFill>
                            <a:srgbClr val="666666"/>
                          </a:solidFill>
                          <a:highlight>
                            <a:srgbClr val="FFFFFF"/>
                          </a:highlight>
                        </a:rPr>
                        <a:t>   	99%</a:t>
                      </a:r>
                    </a:p>
                  </a:txBody>
                  <a:tcPr marT="91425" marB="91425" marR="91425" marL="91425"/>
                </a:tc>
              </a:tr>
              <a:tr h="152400">
                <a:tc>
                  <a:txBody>
                    <a:bodyPr>
                      <a:noAutofit/>
                    </a:bodyPr>
                    <a:lstStyle/>
                    <a:p>
                      <a:pPr lvl="0" rtl="0">
                        <a:lnSpc>
                          <a:spcPct val="115000"/>
                        </a:lnSpc>
                        <a:spcBef>
                          <a:spcPts val="0"/>
                        </a:spcBef>
                        <a:buNone/>
                      </a:pPr>
                      <a:r>
                        <a:rPr lang="en" sz="1050">
                          <a:solidFill>
                            <a:srgbClr val="666666"/>
                          </a:solidFill>
                          <a:highlight>
                            <a:srgbClr val="FFFFFF"/>
                          </a:highlight>
                        </a:rPr>
                        <a:t>30 (Q30)</a:t>
                      </a:r>
                    </a:p>
                  </a:txBody>
                  <a:tcPr marT="91425" marB="91425" marR="91425" marL="91425"/>
                </a:tc>
                <a:tc>
                  <a:txBody>
                    <a:bodyPr>
                      <a:noAutofit/>
                    </a:bodyPr>
                    <a:lstStyle/>
                    <a:p>
                      <a:pPr lvl="0" rtl="0">
                        <a:lnSpc>
                          <a:spcPct val="115000"/>
                        </a:lnSpc>
                        <a:spcBef>
                          <a:spcPts val="0"/>
                        </a:spcBef>
                        <a:buNone/>
                      </a:pPr>
                      <a:r>
                        <a:rPr lang="en" sz="1050">
                          <a:solidFill>
                            <a:srgbClr val="666666"/>
                          </a:solidFill>
                          <a:highlight>
                            <a:srgbClr val="FFFFFF"/>
                          </a:highlight>
                        </a:rPr>
                        <a:t>  	1 in 1000</a:t>
                      </a:r>
                    </a:p>
                  </a:txBody>
                  <a:tcPr marT="91425" marB="91425" marR="91425" marL="91425"/>
                </a:tc>
                <a:tc>
                  <a:txBody>
                    <a:bodyPr>
                      <a:noAutofit/>
                    </a:bodyPr>
                    <a:lstStyle/>
                    <a:p>
                      <a:pPr lvl="0" rtl="0">
                        <a:lnSpc>
                          <a:spcPct val="115000"/>
                        </a:lnSpc>
                        <a:spcBef>
                          <a:spcPts val="0"/>
                        </a:spcBef>
                        <a:buNone/>
                      </a:pPr>
                      <a:r>
                        <a:rPr lang="en" sz="1050">
                          <a:solidFill>
                            <a:srgbClr val="666666"/>
                          </a:solidFill>
                          <a:highlight>
                            <a:srgbClr val="FFFFFF"/>
                          </a:highlight>
                        </a:rPr>
                        <a:t>   	99.9%</a:t>
                      </a:r>
                    </a:p>
                  </a:txBody>
                  <a:tcPr marT="91425" marB="91425" marR="91425" marL="91425"/>
                </a:tc>
              </a:tr>
            </a:tbl>
          </a:graphicData>
        </a:graphic>
      </p:graphicFrame>
      <p:sp>
        <p:nvSpPr>
          <p:cNvPr id="610" name="Shape 610"/>
          <p:cNvSpPr txBox="1"/>
          <p:nvPr/>
        </p:nvSpPr>
        <p:spPr>
          <a:xfrm>
            <a:off x="63875" y="304800"/>
            <a:ext cx="8848800" cy="3000000"/>
          </a:xfrm>
          <a:prstGeom prst="rect">
            <a:avLst/>
          </a:prstGeom>
          <a:noFill/>
          <a:ln>
            <a:noFill/>
          </a:ln>
        </p:spPr>
        <p:txBody>
          <a:bodyPr anchorCtr="0" anchor="ctr" bIns="91425" lIns="91425" rIns="91425" tIns="91425">
            <a:noAutofit/>
          </a:bodyPr>
          <a:lstStyle/>
          <a:p>
            <a:pPr lvl="0" rtl="0">
              <a:lnSpc>
                <a:spcPct val="142000"/>
              </a:lnSpc>
              <a:spcBef>
                <a:spcPts val="0"/>
              </a:spcBef>
              <a:buNone/>
            </a:pPr>
            <a:r>
              <a:rPr lang="en" sz="1050">
                <a:solidFill>
                  <a:srgbClr val="666666"/>
                </a:solidFill>
                <a:highlight>
                  <a:srgbClr val="FFFFFF"/>
                </a:highlight>
              </a:rPr>
              <a:t>Sequencing quality scores measure the probability that a base is called incorrectly. With SBS (sequencing by synthesis) technology, each base in a read is assigned a quality score by a phred-like algorithm similar to that originally developed for Sanger sequencing experiments.</a:t>
            </a:r>
          </a:p>
          <a:p>
            <a:pPr lvl="0" rtl="0">
              <a:lnSpc>
                <a:spcPct val="115000"/>
              </a:lnSpc>
              <a:spcBef>
                <a:spcPts val="800"/>
              </a:spcBef>
              <a:spcAft>
                <a:spcPts val="800"/>
              </a:spcAft>
              <a:buNone/>
            </a:pPr>
            <a:r>
              <a:rPr b="1" lang="en" sz="1000">
                <a:solidFill>
                  <a:srgbClr val="666666"/>
                </a:solidFill>
                <a:highlight>
                  <a:srgbClr val="FFFFFF"/>
                </a:highlight>
              </a:rPr>
              <a:t>Introduction to Q Scores</a:t>
            </a:r>
          </a:p>
          <a:p>
            <a:pPr lvl="0" rtl="0">
              <a:lnSpc>
                <a:spcPct val="142000"/>
              </a:lnSpc>
              <a:spcBef>
                <a:spcPts val="0"/>
              </a:spcBef>
              <a:buNone/>
            </a:pPr>
            <a:r>
              <a:rPr lang="en" sz="1050">
                <a:solidFill>
                  <a:srgbClr val="666666"/>
                </a:solidFill>
                <a:highlight>
                  <a:srgbClr val="FFFFFF"/>
                </a:highlight>
              </a:rPr>
              <a:t>The sequencing quality score of a given base, Q, is defined by the following equation:</a:t>
            </a:r>
          </a:p>
          <a:p>
            <a:pPr lvl="0" rtl="0">
              <a:lnSpc>
                <a:spcPct val="142000"/>
              </a:lnSpc>
              <a:spcBef>
                <a:spcPts val="0"/>
              </a:spcBef>
              <a:buNone/>
            </a:pPr>
            <a:r>
              <a:t/>
            </a:r>
            <a:endParaRPr sz="1050">
              <a:solidFill>
                <a:srgbClr val="666666"/>
              </a:solidFill>
              <a:highlight>
                <a:srgbClr val="FFFFFF"/>
              </a:highlight>
            </a:endParaRPr>
          </a:p>
          <a:p>
            <a:pPr lvl="0" rtl="0">
              <a:lnSpc>
                <a:spcPct val="142000"/>
              </a:lnSpc>
              <a:spcBef>
                <a:spcPts val="0"/>
              </a:spcBef>
              <a:buNone/>
            </a:pPr>
            <a:r>
              <a:rPr b="1" lang="en" sz="1050">
                <a:solidFill>
                  <a:srgbClr val="666666"/>
                </a:solidFill>
                <a:highlight>
                  <a:srgbClr val="FFFFFF"/>
                </a:highlight>
              </a:rPr>
              <a:t>Q = -10log10(e)</a:t>
            </a:r>
          </a:p>
          <a:p>
            <a:pPr lvl="0" rtl="0">
              <a:lnSpc>
                <a:spcPct val="142000"/>
              </a:lnSpc>
              <a:spcBef>
                <a:spcPts val="0"/>
              </a:spcBef>
              <a:buNone/>
            </a:pPr>
            <a:r>
              <a:t/>
            </a:r>
            <a:endParaRPr b="1" sz="1050">
              <a:solidFill>
                <a:srgbClr val="666666"/>
              </a:solidFill>
              <a:highlight>
                <a:srgbClr val="FFFFFF"/>
              </a:highlight>
            </a:endParaRPr>
          </a:p>
          <a:p>
            <a:pPr lvl="0" rtl="0">
              <a:lnSpc>
                <a:spcPct val="142000"/>
              </a:lnSpc>
              <a:spcBef>
                <a:spcPts val="0"/>
              </a:spcBef>
              <a:buNone/>
            </a:pPr>
            <a:r>
              <a:rPr lang="en" sz="1050">
                <a:solidFill>
                  <a:srgbClr val="666666"/>
                </a:solidFill>
                <a:highlight>
                  <a:srgbClr val="FFFFFF"/>
                </a:highlight>
              </a:rPr>
              <a:t>where e is the estimated probability of the base call being wrong.</a:t>
            </a:r>
          </a:p>
          <a:p>
            <a:pPr indent="-295275" lvl="0" marL="457200" rtl="0">
              <a:lnSpc>
                <a:spcPct val="128571"/>
              </a:lnSpc>
              <a:spcBef>
                <a:spcPts val="0"/>
              </a:spcBef>
              <a:buClr>
                <a:srgbClr val="666666"/>
              </a:buClr>
              <a:buSzPct val="95454"/>
            </a:pPr>
            <a:r>
              <a:rPr b="1" lang="en" sz="1050">
                <a:solidFill>
                  <a:srgbClr val="666666"/>
                </a:solidFill>
                <a:highlight>
                  <a:srgbClr val="FFFFFF"/>
                </a:highlight>
              </a:rPr>
              <a:t>Higher Q scores</a:t>
            </a:r>
            <a:r>
              <a:rPr lang="en" sz="1050">
                <a:solidFill>
                  <a:srgbClr val="666666"/>
                </a:solidFill>
                <a:highlight>
                  <a:srgbClr val="FFFFFF"/>
                </a:highlight>
              </a:rPr>
              <a:t> indicate a smaller probability of error.</a:t>
            </a:r>
          </a:p>
          <a:p>
            <a:pPr indent="-295275" lvl="0" marL="457200" rtl="0">
              <a:lnSpc>
                <a:spcPct val="128571"/>
              </a:lnSpc>
              <a:spcBef>
                <a:spcPts val="0"/>
              </a:spcBef>
              <a:buClr>
                <a:srgbClr val="666666"/>
              </a:buClr>
              <a:buSzPct val="95454"/>
            </a:pPr>
            <a:r>
              <a:rPr b="1" lang="en" sz="1050">
                <a:solidFill>
                  <a:srgbClr val="666666"/>
                </a:solidFill>
                <a:highlight>
                  <a:srgbClr val="FFFFFF"/>
                </a:highlight>
              </a:rPr>
              <a:t>Lower Q scores</a:t>
            </a:r>
            <a:r>
              <a:rPr lang="en" sz="1050">
                <a:solidFill>
                  <a:srgbClr val="666666"/>
                </a:solidFill>
                <a:highlight>
                  <a:srgbClr val="FFFFFF"/>
                </a:highlight>
              </a:rPr>
              <a:t> can result in a significant portion of the reads being unusable. They may also lead to increased false-positive variant calls, resulting in inaccurate conclusions.</a:t>
            </a:r>
          </a:p>
          <a:p>
            <a:pPr lvl="0" rtl="0">
              <a:lnSpc>
                <a:spcPct val="142000"/>
              </a:lnSpc>
              <a:spcBef>
                <a:spcPts val="0"/>
              </a:spcBef>
              <a:buNone/>
            </a:pPr>
            <a:r>
              <a:rPr lang="en" sz="1050">
                <a:solidFill>
                  <a:srgbClr val="666666"/>
                </a:solidFill>
                <a:highlight>
                  <a:srgbClr val="FFFFFF"/>
                </a:highlight>
              </a:rPr>
              <a:t>As shown below, a quality score of 20 represents an error rate of 1 in 100, with a corresponding call accuracy of 99%.</a:t>
            </a:r>
          </a:p>
          <a:p>
            <a:pPr lvl="0" rtl="0">
              <a:lnSpc>
                <a:spcPct val="115000"/>
              </a:lnSpc>
              <a:spcBef>
                <a:spcPts val="800"/>
              </a:spcBef>
              <a:spcAft>
                <a:spcPts val="800"/>
              </a:spcAft>
              <a:buNone/>
            </a:pPr>
            <a:r>
              <a:rPr b="1" lang="en" sz="1000">
                <a:solidFill>
                  <a:srgbClr val="666666"/>
                </a:solidFill>
                <a:highlight>
                  <a:srgbClr val="FFFFFF"/>
                </a:highlight>
              </a:rPr>
              <a:t>Relationship Between Sequencing Quality Score and Base Call Accuracy</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4" name="Shape 614"/>
        <p:cNvGrpSpPr/>
        <p:nvPr/>
      </p:nvGrpSpPr>
      <p:grpSpPr>
        <a:xfrm>
          <a:off x="0" y="0"/>
          <a:ext cx="0" cy="0"/>
          <a:chOff x="0" y="0"/>
          <a:chExt cx="0" cy="0"/>
        </a:xfrm>
      </p:grpSpPr>
      <p:pic>
        <p:nvPicPr>
          <p:cNvPr descr="ALE_no_stress.png" id="615" name="Shape 615"/>
          <p:cNvPicPr preferRelativeResize="0"/>
          <p:nvPr/>
        </p:nvPicPr>
        <p:blipFill>
          <a:blip r:embed="rId3">
            <a:alphaModFix/>
          </a:blip>
          <a:stretch>
            <a:fillRect/>
          </a:stretch>
        </p:blipFill>
        <p:spPr>
          <a:xfrm>
            <a:off x="3423700" y="301750"/>
            <a:ext cx="3235173" cy="2072308"/>
          </a:xfrm>
          <a:prstGeom prst="rect">
            <a:avLst/>
          </a:prstGeom>
          <a:noFill/>
          <a:ln>
            <a:noFill/>
          </a:ln>
        </p:spPr>
      </p:pic>
      <p:pic>
        <p:nvPicPr>
          <p:cNvPr descr="stress.png" id="616" name="Shape 616"/>
          <p:cNvPicPr preferRelativeResize="0"/>
          <p:nvPr/>
        </p:nvPicPr>
        <p:blipFill>
          <a:blip r:embed="rId4">
            <a:alphaModFix/>
          </a:blip>
          <a:stretch>
            <a:fillRect/>
          </a:stretch>
        </p:blipFill>
        <p:spPr>
          <a:xfrm>
            <a:off x="3615861" y="727961"/>
            <a:ext cx="99968" cy="185735"/>
          </a:xfrm>
          <a:prstGeom prst="rect">
            <a:avLst/>
          </a:prstGeom>
          <a:noFill/>
          <a:ln>
            <a:noFill/>
          </a:ln>
        </p:spPr>
      </p:pic>
      <p:pic>
        <p:nvPicPr>
          <p:cNvPr descr="stress.png" id="617" name="Shape 617"/>
          <p:cNvPicPr preferRelativeResize="0"/>
          <p:nvPr/>
        </p:nvPicPr>
        <p:blipFill>
          <a:blip r:embed="rId4">
            <a:alphaModFix/>
          </a:blip>
          <a:stretch>
            <a:fillRect/>
          </a:stretch>
        </p:blipFill>
        <p:spPr>
          <a:xfrm>
            <a:off x="4378562" y="727961"/>
            <a:ext cx="99968" cy="185735"/>
          </a:xfrm>
          <a:prstGeom prst="rect">
            <a:avLst/>
          </a:prstGeom>
          <a:noFill/>
          <a:ln>
            <a:noFill/>
          </a:ln>
        </p:spPr>
      </p:pic>
      <p:pic>
        <p:nvPicPr>
          <p:cNvPr descr="stress.png" id="618" name="Shape 618"/>
          <p:cNvPicPr preferRelativeResize="0"/>
          <p:nvPr/>
        </p:nvPicPr>
        <p:blipFill>
          <a:blip r:embed="rId4">
            <a:alphaModFix/>
          </a:blip>
          <a:stretch>
            <a:fillRect/>
          </a:stretch>
        </p:blipFill>
        <p:spPr>
          <a:xfrm>
            <a:off x="5102027" y="727961"/>
            <a:ext cx="99968" cy="185735"/>
          </a:xfrm>
          <a:prstGeom prst="rect">
            <a:avLst/>
          </a:prstGeom>
          <a:noFill/>
          <a:ln>
            <a:noFill/>
          </a:ln>
        </p:spPr>
      </p:pic>
      <p:pic>
        <p:nvPicPr>
          <p:cNvPr descr="stress.png" id="619" name="Shape 619"/>
          <p:cNvPicPr preferRelativeResize="0"/>
          <p:nvPr/>
        </p:nvPicPr>
        <p:blipFill>
          <a:blip r:embed="rId4">
            <a:alphaModFix/>
          </a:blip>
          <a:stretch>
            <a:fillRect/>
          </a:stretch>
        </p:blipFill>
        <p:spPr>
          <a:xfrm>
            <a:off x="6366747" y="727961"/>
            <a:ext cx="99968" cy="185735"/>
          </a:xfrm>
          <a:prstGeom prst="rect">
            <a:avLst/>
          </a:prstGeom>
          <a:noFill/>
          <a:ln>
            <a:noFill/>
          </a:ln>
        </p:spPr>
      </p:pic>
      <p:sp>
        <p:nvSpPr>
          <p:cNvPr id="620" name="Shape 620"/>
          <p:cNvSpPr txBox="1"/>
          <p:nvPr/>
        </p:nvSpPr>
        <p:spPr>
          <a:xfrm>
            <a:off x="2385100" y="545575"/>
            <a:ext cx="966600" cy="5505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ALE</a:t>
            </a:r>
            <a:r>
              <a:rPr lang="en" sz="3000">
                <a:solidFill>
                  <a:schemeClr val="dk2"/>
                </a:solidFill>
                <a:latin typeface="Open Sans"/>
                <a:ea typeface="Open Sans"/>
                <a:cs typeface="Open Sans"/>
                <a:sym typeface="Open Sans"/>
              </a:rPr>
              <a:t> </a:t>
            </a:r>
          </a:p>
        </p:txBody>
      </p:sp>
      <p:sp>
        <p:nvSpPr>
          <p:cNvPr id="621" name="Shape 621"/>
          <p:cNvSpPr txBox="1"/>
          <p:nvPr/>
        </p:nvSpPr>
        <p:spPr>
          <a:xfrm>
            <a:off x="2399675" y="1662475"/>
            <a:ext cx="1597800" cy="4821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lang="en" sz="3000">
                <a:solidFill>
                  <a:schemeClr val="dk2"/>
                </a:solidFill>
                <a:latin typeface="Raleway"/>
                <a:ea typeface="Raleway"/>
                <a:cs typeface="Raleway"/>
                <a:sym typeface="Raleway"/>
              </a:rPr>
              <a:t>Isolates </a:t>
            </a:r>
          </a:p>
        </p:txBody>
      </p:sp>
      <p:sp>
        <p:nvSpPr>
          <p:cNvPr id="622" name="Shape 6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623" name="Shape 623"/>
          <p:cNvPicPr preferRelativeResize="0"/>
          <p:nvPr/>
        </p:nvPicPr>
        <p:blipFill>
          <a:blip r:embed="rId5">
            <a:alphaModFix/>
          </a:blip>
          <a:stretch>
            <a:fillRect/>
          </a:stretch>
        </p:blipFill>
        <p:spPr>
          <a:xfrm>
            <a:off x="524261" y="2755049"/>
            <a:ext cx="8022924" cy="1977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txBox="1"/>
          <p:nvPr>
            <p:ph type="title"/>
          </p:nvPr>
        </p:nvSpPr>
        <p:spPr>
          <a:xfrm>
            <a:off x="83100" y="640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 Workflow</a:t>
            </a:r>
          </a:p>
        </p:txBody>
      </p:sp>
      <p:sp>
        <p:nvSpPr>
          <p:cNvPr id="629" name="Shape 6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30" name="Shape 630"/>
          <p:cNvSpPr/>
          <p:nvPr/>
        </p:nvSpPr>
        <p:spPr>
          <a:xfrm rot="-5400000">
            <a:off x="4473475" y="2462700"/>
            <a:ext cx="468300" cy="415200"/>
          </a:xfrm>
          <a:prstGeom prst="downArrow">
            <a:avLst>
              <a:gd fmla="val 50000" name="adj1"/>
              <a:gd fmla="val 50000" name="adj2"/>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631" name="Shape 631"/>
          <p:cNvSpPr txBox="1"/>
          <p:nvPr/>
        </p:nvSpPr>
        <p:spPr>
          <a:xfrm>
            <a:off x="4257075" y="1965425"/>
            <a:ext cx="1261800" cy="333600"/>
          </a:xfrm>
          <a:prstGeom prst="rect">
            <a:avLst/>
          </a:prstGeom>
          <a:noFill/>
          <a:ln>
            <a:noFill/>
          </a:ln>
        </p:spPr>
        <p:txBody>
          <a:bodyPr anchorCtr="0" anchor="t" bIns="91425" lIns="91425" rIns="91425" tIns="91425">
            <a:noAutofit/>
          </a:bodyPr>
          <a:lstStyle/>
          <a:p>
            <a:pPr lvl="0" rtl="0">
              <a:spcBef>
                <a:spcPts val="0"/>
              </a:spcBef>
              <a:buNone/>
            </a:pPr>
            <a:r>
              <a:rPr lang="en" sz="1200">
                <a:solidFill>
                  <a:schemeClr val="dk2"/>
                </a:solidFill>
                <a:latin typeface="Raleway"/>
                <a:ea typeface="Raleway"/>
                <a:cs typeface="Raleway"/>
                <a:sym typeface="Raleway"/>
              </a:rPr>
              <a:t>Base Bias Trimming</a:t>
            </a:r>
          </a:p>
        </p:txBody>
      </p:sp>
      <p:pic>
        <p:nvPicPr>
          <p:cNvPr id="632" name="Shape 632"/>
          <p:cNvPicPr preferRelativeResize="0"/>
          <p:nvPr/>
        </p:nvPicPr>
        <p:blipFill>
          <a:blip r:embed="rId3">
            <a:alphaModFix/>
          </a:blip>
          <a:stretch>
            <a:fillRect/>
          </a:stretch>
        </p:blipFill>
        <p:spPr>
          <a:xfrm>
            <a:off x="1392275" y="560525"/>
            <a:ext cx="2897050" cy="2211900"/>
          </a:xfrm>
          <a:prstGeom prst="rect">
            <a:avLst/>
          </a:prstGeom>
          <a:noFill/>
          <a:ln>
            <a:noFill/>
          </a:ln>
        </p:spPr>
      </p:pic>
      <p:pic>
        <p:nvPicPr>
          <p:cNvPr id="633" name="Shape 633"/>
          <p:cNvPicPr preferRelativeResize="0"/>
          <p:nvPr/>
        </p:nvPicPr>
        <p:blipFill>
          <a:blip r:embed="rId4">
            <a:alphaModFix/>
          </a:blip>
          <a:stretch>
            <a:fillRect/>
          </a:stretch>
        </p:blipFill>
        <p:spPr>
          <a:xfrm>
            <a:off x="1373501" y="2797025"/>
            <a:ext cx="2959775" cy="2259799"/>
          </a:xfrm>
          <a:prstGeom prst="rect">
            <a:avLst/>
          </a:prstGeom>
          <a:noFill/>
          <a:ln>
            <a:noFill/>
          </a:ln>
        </p:spPr>
      </p:pic>
      <p:pic>
        <p:nvPicPr>
          <p:cNvPr id="634" name="Shape 634"/>
          <p:cNvPicPr preferRelativeResize="0"/>
          <p:nvPr/>
        </p:nvPicPr>
        <p:blipFill>
          <a:blip r:embed="rId5">
            <a:alphaModFix/>
          </a:blip>
          <a:stretch>
            <a:fillRect/>
          </a:stretch>
        </p:blipFill>
        <p:spPr>
          <a:xfrm>
            <a:off x="5136124" y="1441850"/>
            <a:ext cx="2959787" cy="2259799"/>
          </a:xfrm>
          <a:prstGeom prst="rect">
            <a:avLst/>
          </a:prstGeom>
          <a:noFill/>
          <a:ln>
            <a:noFill/>
          </a:ln>
        </p:spPr>
      </p:pic>
      <p:sp>
        <p:nvSpPr>
          <p:cNvPr id="635" name="Shape 635"/>
          <p:cNvSpPr txBox="1"/>
          <p:nvPr/>
        </p:nvSpPr>
        <p:spPr>
          <a:xfrm>
            <a:off x="328925" y="1499675"/>
            <a:ext cx="1015500" cy="333600"/>
          </a:xfrm>
          <a:prstGeom prst="rect">
            <a:avLst/>
          </a:prstGeom>
          <a:noFill/>
          <a:ln>
            <a:noFill/>
          </a:ln>
        </p:spPr>
        <p:txBody>
          <a:bodyPr anchorCtr="0" anchor="t" bIns="91425" lIns="91425" rIns="91425" tIns="91425">
            <a:noAutofit/>
          </a:bodyPr>
          <a:lstStyle/>
          <a:p>
            <a:pPr lvl="0" rtl="0">
              <a:spcBef>
                <a:spcPts val="0"/>
              </a:spcBef>
              <a:buNone/>
            </a:pPr>
            <a:r>
              <a:rPr lang="en" sz="1200">
                <a:solidFill>
                  <a:schemeClr val="dk2"/>
                </a:solidFill>
                <a:latin typeface="Raleway"/>
                <a:ea typeface="Raleway"/>
                <a:cs typeface="Raleway"/>
                <a:sym typeface="Raleway"/>
              </a:rPr>
              <a:t>K-mer Bias</a:t>
            </a:r>
          </a:p>
        </p:txBody>
      </p:sp>
      <p:sp>
        <p:nvSpPr>
          <p:cNvPr id="636" name="Shape 636"/>
          <p:cNvSpPr txBox="1"/>
          <p:nvPr/>
        </p:nvSpPr>
        <p:spPr>
          <a:xfrm>
            <a:off x="411875" y="3760125"/>
            <a:ext cx="913200" cy="333600"/>
          </a:xfrm>
          <a:prstGeom prst="rect">
            <a:avLst/>
          </a:prstGeom>
          <a:noFill/>
          <a:ln>
            <a:noFill/>
          </a:ln>
        </p:spPr>
        <p:txBody>
          <a:bodyPr anchorCtr="0" anchor="t" bIns="91425" lIns="91425" rIns="91425" tIns="91425">
            <a:noAutofit/>
          </a:bodyPr>
          <a:lstStyle/>
          <a:p>
            <a:pPr lvl="0" rtl="0">
              <a:spcBef>
                <a:spcPts val="0"/>
              </a:spcBef>
              <a:buNone/>
            </a:pPr>
            <a:r>
              <a:rPr lang="en" sz="1200">
                <a:solidFill>
                  <a:schemeClr val="dk2"/>
                </a:solidFill>
                <a:latin typeface="Raleway"/>
                <a:ea typeface="Raleway"/>
                <a:cs typeface="Raleway"/>
                <a:sym typeface="Raleway"/>
              </a:rPr>
              <a:t>Base Bias</a:t>
            </a:r>
          </a:p>
        </p:txBody>
      </p:sp>
      <p:sp>
        <p:nvSpPr>
          <p:cNvPr id="637" name="Shape 637"/>
          <p:cNvSpPr txBox="1"/>
          <p:nvPr/>
        </p:nvSpPr>
        <p:spPr>
          <a:xfrm>
            <a:off x="8107950" y="2404950"/>
            <a:ext cx="913200" cy="333600"/>
          </a:xfrm>
          <a:prstGeom prst="rect">
            <a:avLst/>
          </a:prstGeom>
          <a:noFill/>
          <a:ln>
            <a:noFill/>
          </a:ln>
        </p:spPr>
        <p:txBody>
          <a:bodyPr anchorCtr="0" anchor="t" bIns="91425" lIns="91425" rIns="91425" tIns="91425">
            <a:noAutofit/>
          </a:bodyPr>
          <a:lstStyle/>
          <a:p>
            <a:pPr lvl="0" rtl="0">
              <a:spcBef>
                <a:spcPts val="0"/>
              </a:spcBef>
              <a:buNone/>
            </a:pPr>
            <a:r>
              <a:rPr lang="en" sz="1200">
                <a:solidFill>
                  <a:schemeClr val="dk2"/>
                </a:solidFill>
                <a:latin typeface="Raleway"/>
                <a:ea typeface="Raleway"/>
                <a:cs typeface="Raleway"/>
                <a:sym typeface="Raleway"/>
              </a:rPr>
              <a:t>No Bias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Screen shot 2016-11-28 at 3.14.31 PM.png" id="643" name="Shape 643"/>
          <p:cNvPicPr preferRelativeResize="0"/>
          <p:nvPr/>
        </p:nvPicPr>
        <p:blipFill>
          <a:blip r:embed="rId3">
            <a:alphaModFix/>
          </a:blip>
          <a:stretch>
            <a:fillRect/>
          </a:stretch>
        </p:blipFill>
        <p:spPr>
          <a:xfrm>
            <a:off x="3466575" y="878812"/>
            <a:ext cx="1657350" cy="942975"/>
          </a:xfrm>
          <a:prstGeom prst="rect">
            <a:avLst/>
          </a:prstGeom>
          <a:noFill/>
          <a:ln>
            <a:noFill/>
          </a:ln>
        </p:spPr>
      </p:pic>
      <p:pic>
        <p:nvPicPr>
          <p:cNvPr descr="Screen shot 2016-11-28 at 3.15.14 PM.png" id="644" name="Shape 644"/>
          <p:cNvPicPr preferRelativeResize="0"/>
          <p:nvPr/>
        </p:nvPicPr>
        <p:blipFill>
          <a:blip r:embed="rId4">
            <a:alphaModFix/>
          </a:blip>
          <a:stretch>
            <a:fillRect/>
          </a:stretch>
        </p:blipFill>
        <p:spPr>
          <a:xfrm>
            <a:off x="3424237" y="2286000"/>
            <a:ext cx="2295525" cy="571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8" name="Shape 648"/>
        <p:cNvGrpSpPr/>
        <p:nvPr/>
      </p:nvGrpSpPr>
      <p:grpSpPr>
        <a:xfrm>
          <a:off x="0" y="0"/>
          <a:ext cx="0" cy="0"/>
          <a:chOff x="0" y="0"/>
          <a:chExt cx="0" cy="0"/>
        </a:xfrm>
      </p:grpSpPr>
      <p:sp>
        <p:nvSpPr>
          <p:cNvPr id="649" name="Shape 649"/>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Backups</a:t>
            </a:r>
          </a:p>
        </p:txBody>
      </p:sp>
      <p:sp>
        <p:nvSpPr>
          <p:cNvPr id="650" name="Shape 6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4" name="Shape 654"/>
        <p:cNvGrpSpPr/>
        <p:nvPr/>
      </p:nvGrpSpPr>
      <p:grpSpPr>
        <a:xfrm>
          <a:off x="0" y="0"/>
          <a:ext cx="0" cy="0"/>
          <a:chOff x="0" y="0"/>
          <a:chExt cx="0" cy="0"/>
        </a:xfrm>
      </p:grpSpPr>
      <p:sp>
        <p:nvSpPr>
          <p:cNvPr id="655" name="Shape 655"/>
          <p:cNvSpPr txBox="1"/>
          <p:nvPr>
            <p:ph type="title"/>
          </p:nvPr>
        </p:nvSpPr>
        <p:spPr>
          <a:xfrm>
            <a:off x="83100" y="640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Leveraging the Database</a:t>
            </a:r>
          </a:p>
        </p:txBody>
      </p:sp>
      <p:sp>
        <p:nvSpPr>
          <p:cNvPr id="656" name="Shape 656"/>
          <p:cNvSpPr txBox="1"/>
          <p:nvPr>
            <p:ph idx="1" type="body"/>
          </p:nvPr>
        </p:nvSpPr>
        <p:spPr>
          <a:xfrm>
            <a:off x="83100" y="695275"/>
            <a:ext cx="4624800" cy="8655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Shared Enrichment and Fixed Mutations </a:t>
            </a:r>
          </a:p>
        </p:txBody>
      </p:sp>
      <p:sp>
        <p:nvSpPr>
          <p:cNvPr id="657" name="Shape 6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658" name="Shape 658"/>
          <p:cNvPicPr preferRelativeResize="0"/>
          <p:nvPr/>
        </p:nvPicPr>
        <p:blipFill>
          <a:blip r:embed="rId3">
            <a:alphaModFix/>
          </a:blip>
          <a:stretch>
            <a:fillRect/>
          </a:stretch>
        </p:blipFill>
        <p:spPr>
          <a:xfrm>
            <a:off x="577050" y="1179775"/>
            <a:ext cx="3089150" cy="1757974"/>
          </a:xfrm>
          <a:prstGeom prst="rect">
            <a:avLst/>
          </a:prstGeom>
          <a:noFill/>
          <a:ln>
            <a:noFill/>
          </a:ln>
        </p:spPr>
      </p:pic>
      <p:sp>
        <p:nvSpPr>
          <p:cNvPr id="659" name="Shape 659"/>
          <p:cNvSpPr txBox="1"/>
          <p:nvPr>
            <p:ph idx="1" type="body"/>
          </p:nvPr>
        </p:nvSpPr>
        <p:spPr>
          <a:xfrm>
            <a:off x="4864050" y="695275"/>
            <a:ext cx="3607500" cy="8655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External Data Mining Protocols</a:t>
            </a:r>
          </a:p>
        </p:txBody>
      </p:sp>
      <p:pic>
        <p:nvPicPr>
          <p:cNvPr id="660" name="Shape 660"/>
          <p:cNvPicPr preferRelativeResize="0"/>
          <p:nvPr/>
        </p:nvPicPr>
        <p:blipFill>
          <a:blip r:embed="rId4">
            <a:alphaModFix/>
          </a:blip>
          <a:stretch>
            <a:fillRect/>
          </a:stretch>
        </p:blipFill>
        <p:spPr>
          <a:xfrm>
            <a:off x="4654600" y="1082999"/>
            <a:ext cx="4319524" cy="2611800"/>
          </a:xfrm>
          <a:prstGeom prst="rect">
            <a:avLst/>
          </a:prstGeom>
          <a:noFill/>
          <a:ln>
            <a:noFill/>
          </a:ln>
        </p:spPr>
      </p:pic>
      <p:sp>
        <p:nvSpPr>
          <p:cNvPr id="661" name="Shape 661"/>
          <p:cNvSpPr txBox="1"/>
          <p:nvPr>
            <p:ph idx="1" type="body"/>
          </p:nvPr>
        </p:nvSpPr>
        <p:spPr>
          <a:xfrm>
            <a:off x="83100" y="3057475"/>
            <a:ext cx="4780800" cy="1802400"/>
          </a:xfrm>
          <a:prstGeom prst="rect">
            <a:avLst/>
          </a:prstGeom>
        </p:spPr>
        <p:txBody>
          <a:bodyPr anchorCtr="0" anchor="t" bIns="91425" lIns="91425" rIns="91425" tIns="91425">
            <a:noAutofit/>
          </a:bodyPr>
          <a:lstStyle/>
          <a:p>
            <a:pPr lvl="0" rtl="0">
              <a:spcBef>
                <a:spcPts val="0"/>
              </a:spcBef>
              <a:buNone/>
            </a:pPr>
            <a:r>
              <a:rPr b="1" i="1" lang="en" sz="1600">
                <a:latin typeface="Raleway"/>
                <a:ea typeface="Raleway"/>
                <a:cs typeface="Raleway"/>
                <a:sym typeface="Raleway"/>
              </a:rPr>
              <a:t>rph</a:t>
            </a:r>
            <a:r>
              <a:rPr lang="en" sz="1600">
                <a:latin typeface="Raleway"/>
                <a:ea typeface="Raleway"/>
                <a:cs typeface="Raleway"/>
                <a:sym typeface="Raleway"/>
              </a:rPr>
              <a:t>: general optimization over parent strain</a:t>
            </a:r>
          </a:p>
          <a:p>
            <a:pPr lvl="0" rtl="0">
              <a:spcBef>
                <a:spcPts val="0"/>
              </a:spcBef>
              <a:buNone/>
            </a:pPr>
            <a:r>
              <a:rPr b="1" i="1" lang="en" sz="1600">
                <a:latin typeface="Raleway"/>
                <a:ea typeface="Raleway"/>
                <a:cs typeface="Raleway"/>
                <a:sym typeface="Raleway"/>
              </a:rPr>
              <a:t>hns/tdk</a:t>
            </a:r>
            <a:r>
              <a:rPr i="1" lang="en" sz="1600">
                <a:latin typeface="Raleway"/>
                <a:ea typeface="Raleway"/>
                <a:cs typeface="Raleway"/>
                <a:sym typeface="Raleway"/>
              </a:rPr>
              <a:t>, </a:t>
            </a:r>
            <a:r>
              <a:rPr b="1" i="1" lang="en" sz="1600">
                <a:latin typeface="Raleway"/>
                <a:ea typeface="Raleway"/>
                <a:cs typeface="Raleway"/>
                <a:sym typeface="Raleway"/>
              </a:rPr>
              <a:t>rpoB</a:t>
            </a:r>
            <a:r>
              <a:rPr lang="en" sz="1600">
                <a:latin typeface="Raleway"/>
                <a:ea typeface="Raleway"/>
                <a:cs typeface="Raleway"/>
                <a:sym typeface="Raleway"/>
              </a:rPr>
              <a:t> and </a:t>
            </a:r>
            <a:r>
              <a:rPr b="1" i="1" lang="en" sz="1600">
                <a:latin typeface="Raleway"/>
                <a:ea typeface="Raleway"/>
                <a:cs typeface="Raleway"/>
                <a:sym typeface="Raleway"/>
              </a:rPr>
              <a:t>rpoC</a:t>
            </a:r>
            <a:r>
              <a:rPr lang="en" sz="1600">
                <a:latin typeface="Raleway"/>
                <a:ea typeface="Raleway"/>
                <a:cs typeface="Raleway"/>
                <a:sym typeface="Raleway"/>
              </a:rPr>
              <a:t>: affecting global transcription regulation.</a:t>
            </a:r>
          </a:p>
          <a:p>
            <a:pPr lvl="0" rtl="0">
              <a:spcBef>
                <a:spcPts val="0"/>
              </a:spcBef>
              <a:buClr>
                <a:srgbClr val="000000"/>
              </a:buClr>
              <a:buSzPct val="68750"/>
              <a:buFont typeface="Arial"/>
              <a:buNone/>
            </a:pPr>
            <a:r>
              <a:rPr b="1" i="1" lang="en" sz="1600">
                <a:latin typeface="Raleway"/>
                <a:ea typeface="Raleway"/>
                <a:cs typeface="Raleway"/>
                <a:sym typeface="Raleway"/>
              </a:rPr>
              <a:t>pykF</a:t>
            </a:r>
            <a:r>
              <a:rPr lang="en" sz="1600">
                <a:latin typeface="Raleway"/>
                <a:ea typeface="Raleway"/>
                <a:cs typeface="Raleway"/>
                <a:sym typeface="Raleway"/>
              </a:rPr>
              <a:t>: disabling phosphoenolpyruvate for better glucose uptake.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cxnSp>
        <p:nvCxnSpPr>
          <p:cNvPr id="100" name="Shape 100"/>
          <p:cNvCxnSpPr>
            <a:endCxn id="101" idx="0"/>
          </p:cNvCxnSpPr>
          <p:nvPr/>
        </p:nvCxnSpPr>
        <p:spPr>
          <a:xfrm>
            <a:off x="4642500" y="746925"/>
            <a:ext cx="0" cy="3573300"/>
          </a:xfrm>
          <a:prstGeom prst="straightConnector1">
            <a:avLst/>
          </a:prstGeom>
          <a:noFill/>
          <a:ln cap="flat" cmpd="sng" w="38100">
            <a:solidFill>
              <a:schemeClr val="dk2"/>
            </a:solidFill>
            <a:prstDash val="solid"/>
            <a:round/>
            <a:headEnd len="lg" w="lg" type="none"/>
            <a:tailEnd len="lg" w="lg" type="stealth"/>
          </a:ln>
        </p:spPr>
      </p:cxnSp>
      <p:sp>
        <p:nvSpPr>
          <p:cNvPr id="102" name="Shape 10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3" name="Shape 103"/>
          <p:cNvSpPr/>
          <p:nvPr/>
        </p:nvSpPr>
        <p:spPr>
          <a:xfrm>
            <a:off x="1933350" y="907975"/>
            <a:ext cx="5418300" cy="671400"/>
          </a:xfrm>
          <a:prstGeom prst="roundRect">
            <a:avLst>
              <a:gd fmla="val 16667" name="adj"/>
            </a:avLst>
          </a:prstGeom>
          <a:solidFill>
            <a:srgbClr val="FFF2CC"/>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Post-Processing</a:t>
            </a:r>
          </a:p>
        </p:txBody>
      </p:sp>
      <p:sp>
        <p:nvSpPr>
          <p:cNvPr id="104" name="Shape 104"/>
          <p:cNvSpPr/>
          <p:nvPr/>
        </p:nvSpPr>
        <p:spPr>
          <a:xfrm>
            <a:off x="1933350" y="1703889"/>
            <a:ext cx="5418300" cy="671400"/>
          </a:xfrm>
          <a:prstGeom prst="roundRect">
            <a:avLst>
              <a:gd fmla="val 16667" name="adj"/>
            </a:avLst>
          </a:prstGeom>
          <a:solidFill>
            <a:srgbClr val="D9EAD3"/>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Data Consolidation and Reporting</a:t>
            </a:r>
          </a:p>
        </p:txBody>
      </p:sp>
      <p:sp>
        <p:nvSpPr>
          <p:cNvPr id="105" name="Shape 105"/>
          <p:cNvSpPr/>
          <p:nvPr/>
        </p:nvSpPr>
        <p:spPr>
          <a:xfrm>
            <a:off x="1933350" y="2510423"/>
            <a:ext cx="5418300" cy="671400"/>
          </a:xfrm>
          <a:prstGeom prst="roundRect">
            <a:avLst>
              <a:gd fmla="val 16667" name="adj"/>
            </a:avLst>
          </a:prstGeom>
          <a:solidFill>
            <a:srgbClr val="D9D2E9"/>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Result Accessibility</a:t>
            </a:r>
          </a:p>
        </p:txBody>
      </p:sp>
      <p:sp>
        <p:nvSpPr>
          <p:cNvPr id="106" name="Shape 106"/>
          <p:cNvSpPr/>
          <p:nvPr/>
        </p:nvSpPr>
        <p:spPr>
          <a:xfrm>
            <a:off x="1933350" y="3319055"/>
            <a:ext cx="5418300" cy="671400"/>
          </a:xfrm>
          <a:prstGeom prst="roundRect">
            <a:avLst>
              <a:gd fmla="val 16667" name="adj"/>
            </a:avLst>
          </a:prstGeom>
          <a:solidFill>
            <a:srgbClr val="F4CCCC"/>
          </a:solidFill>
          <a:ln>
            <a:noFill/>
          </a:ln>
        </p:spPr>
        <p:txBody>
          <a:bodyPr anchorCtr="0" anchor="ctr" bIns="91425" lIns="91425" rIns="91425" tIns="91425">
            <a:noAutofit/>
          </a:bodyPr>
          <a:lstStyle/>
          <a:p>
            <a:pPr lvl="0" rtl="0" algn="ctr">
              <a:spcBef>
                <a:spcPts val="0"/>
              </a:spcBef>
              <a:buNone/>
            </a:pPr>
            <a:r>
              <a:rPr lang="en" sz="1900">
                <a:solidFill>
                  <a:schemeClr val="dk1"/>
                </a:solidFill>
                <a:latin typeface="Raleway"/>
                <a:ea typeface="Raleway"/>
                <a:cs typeface="Raleway"/>
                <a:sym typeface="Raleway"/>
              </a:rPr>
              <a:t>Analysis Effort, Accuracy and Consistency</a:t>
            </a:r>
          </a:p>
        </p:txBody>
      </p:sp>
      <p:sp>
        <p:nvSpPr>
          <p:cNvPr id="107" name="Shape 107"/>
          <p:cNvSpPr txBox="1"/>
          <p:nvPr>
            <p:ph idx="1" type="body"/>
          </p:nvPr>
        </p:nvSpPr>
        <p:spPr>
          <a:xfrm>
            <a:off x="2755650" y="151575"/>
            <a:ext cx="3773700" cy="8985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Big Data</a:t>
            </a:r>
          </a:p>
        </p:txBody>
      </p:sp>
      <p:sp>
        <p:nvSpPr>
          <p:cNvPr id="101" name="Shape 101"/>
          <p:cNvSpPr txBox="1"/>
          <p:nvPr>
            <p:ph idx="1" type="body"/>
          </p:nvPr>
        </p:nvSpPr>
        <p:spPr>
          <a:xfrm>
            <a:off x="2755650" y="4320225"/>
            <a:ext cx="3773700" cy="671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Knowledge</a:t>
            </a:r>
          </a:p>
        </p:txBody>
      </p:sp>
      <p:sp>
        <p:nvSpPr>
          <p:cNvPr id="108" name="Shape 108"/>
          <p:cNvSpPr txBox="1"/>
          <p:nvPr/>
        </p:nvSpPr>
        <p:spPr>
          <a:xfrm>
            <a:off x="2306850" y="4829275"/>
            <a:ext cx="4530300" cy="213900"/>
          </a:xfrm>
          <a:prstGeom prst="rect">
            <a:avLst/>
          </a:prstGeom>
          <a:noFill/>
          <a:ln>
            <a:noFill/>
          </a:ln>
        </p:spPr>
        <p:txBody>
          <a:bodyPr anchorCtr="0" anchor="t" bIns="91425" lIns="91425" rIns="91425" tIns="91425">
            <a:noAutofit/>
          </a:bodyPr>
          <a:lstStyle/>
          <a:p>
            <a:pPr lvl="0" rtl="0" algn="ctr">
              <a:spcBef>
                <a:spcPts val="0"/>
              </a:spcBef>
              <a:buNone/>
            </a:pPr>
            <a:r>
              <a:rPr lang="en" sz="800">
                <a:solidFill>
                  <a:srgbClr val="666666"/>
                </a:solidFill>
                <a:latin typeface="Raleway"/>
                <a:ea typeface="Raleway"/>
                <a:cs typeface="Raleway"/>
                <a:sym typeface="Raleway"/>
              </a:rPr>
              <a:t>Margolis </a:t>
            </a:r>
            <a:r>
              <a:rPr i="1" lang="en" sz="800">
                <a:solidFill>
                  <a:srgbClr val="666666"/>
                </a:solidFill>
                <a:latin typeface="Raleway"/>
                <a:ea typeface="Raleway"/>
                <a:cs typeface="Raleway"/>
                <a:sym typeface="Raleway"/>
              </a:rPr>
              <a:t>et al., Journal of American Medical Informatics November 2014</a:t>
            </a:r>
          </a:p>
        </p:txBody>
      </p:sp>
      <p:sp>
        <p:nvSpPr>
          <p:cNvPr id="109" name="Shape 109"/>
          <p:cNvSpPr txBox="1"/>
          <p:nvPr>
            <p:ph idx="1" type="body"/>
          </p:nvPr>
        </p:nvSpPr>
        <p:spPr>
          <a:xfrm rot="607">
            <a:off x="341849" y="1116275"/>
            <a:ext cx="1698900" cy="407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Chal</a:t>
            </a:r>
            <a:r>
              <a:rPr lang="en" sz="3600">
                <a:latin typeface="Raleway"/>
                <a:ea typeface="Raleway"/>
                <a:cs typeface="Raleway"/>
                <a:sym typeface="Raleway"/>
              </a:rPr>
              <a:t> </a:t>
            </a:r>
            <a:r>
              <a:rPr lang="en" sz="3600">
                <a:latin typeface="Raleway"/>
                <a:ea typeface="Raleway"/>
                <a:cs typeface="Raleway"/>
                <a:sym typeface="Raleway"/>
              </a:rPr>
              <a:t>1</a:t>
            </a:r>
          </a:p>
        </p:txBody>
      </p:sp>
      <p:sp>
        <p:nvSpPr>
          <p:cNvPr id="110" name="Shape 110"/>
          <p:cNvSpPr txBox="1"/>
          <p:nvPr>
            <p:ph idx="1" type="body"/>
          </p:nvPr>
        </p:nvSpPr>
        <p:spPr>
          <a:xfrm rot="607">
            <a:off x="341849" y="1912225"/>
            <a:ext cx="1698900" cy="407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Chal 2</a:t>
            </a:r>
          </a:p>
        </p:txBody>
      </p:sp>
      <p:sp>
        <p:nvSpPr>
          <p:cNvPr id="111" name="Shape 111"/>
          <p:cNvSpPr txBox="1"/>
          <p:nvPr>
            <p:ph idx="1" type="body"/>
          </p:nvPr>
        </p:nvSpPr>
        <p:spPr>
          <a:xfrm rot="607">
            <a:off x="341849" y="2708150"/>
            <a:ext cx="1698900" cy="407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Chal 3</a:t>
            </a:r>
          </a:p>
        </p:txBody>
      </p:sp>
      <p:sp>
        <p:nvSpPr>
          <p:cNvPr id="112" name="Shape 112"/>
          <p:cNvSpPr txBox="1"/>
          <p:nvPr>
            <p:ph idx="1" type="body"/>
          </p:nvPr>
        </p:nvSpPr>
        <p:spPr>
          <a:xfrm rot="607">
            <a:off x="341849" y="3527375"/>
            <a:ext cx="1698900" cy="407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Chal 4</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5" name="Shape 665"/>
        <p:cNvGrpSpPr/>
        <p:nvPr/>
      </p:nvGrpSpPr>
      <p:grpSpPr>
        <a:xfrm>
          <a:off x="0" y="0"/>
          <a:ext cx="0" cy="0"/>
          <a:chOff x="0" y="0"/>
          <a:chExt cx="0" cy="0"/>
        </a:xfrm>
      </p:grpSpPr>
      <p:sp>
        <p:nvSpPr>
          <p:cNvPr id="666" name="Shape 666"/>
          <p:cNvSpPr txBox="1"/>
          <p:nvPr>
            <p:ph type="title"/>
          </p:nvPr>
        </p:nvSpPr>
        <p:spPr>
          <a:xfrm>
            <a:off x="159300" y="1402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 Workflow</a:t>
            </a:r>
          </a:p>
        </p:txBody>
      </p:sp>
      <p:sp>
        <p:nvSpPr>
          <p:cNvPr id="667" name="Shape 6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latin typeface="Raleway"/>
                <a:ea typeface="Raleway"/>
                <a:cs typeface="Raleway"/>
                <a:sym typeface="Raleway"/>
              </a:rPr>
              <a:t>‹#›</a:t>
            </a:fld>
          </a:p>
        </p:txBody>
      </p:sp>
      <p:sp>
        <p:nvSpPr>
          <p:cNvPr id="668" name="Shape 668"/>
          <p:cNvSpPr txBox="1"/>
          <p:nvPr/>
        </p:nvSpPr>
        <p:spPr>
          <a:xfrm>
            <a:off x="1543275" y="4753075"/>
            <a:ext cx="3208800" cy="213900"/>
          </a:xfrm>
          <a:prstGeom prst="rect">
            <a:avLst/>
          </a:prstGeom>
          <a:noFill/>
          <a:ln>
            <a:noFill/>
          </a:ln>
        </p:spPr>
        <p:txBody>
          <a:bodyPr anchorCtr="0" anchor="t" bIns="91425" lIns="91425" rIns="91425" tIns="91425">
            <a:noAutofit/>
          </a:bodyPr>
          <a:lstStyle/>
          <a:p>
            <a:pPr lvl="0" rtl="0" algn="l">
              <a:lnSpc>
                <a:spcPct val="150000"/>
              </a:lnSpc>
              <a:spcBef>
                <a:spcPts val="0"/>
              </a:spcBef>
              <a:buNone/>
            </a:pPr>
            <a:r>
              <a:rPr lang="en" sz="600">
                <a:solidFill>
                  <a:srgbClr val="666666"/>
                </a:solidFill>
                <a:latin typeface="Raleway"/>
                <a:ea typeface="Raleway"/>
                <a:cs typeface="Raleway"/>
                <a:sym typeface="Raleway"/>
              </a:rPr>
              <a:t>(1) S. Andrews. </a:t>
            </a:r>
            <a:r>
              <a:rPr i="1" lang="en" sz="600">
                <a:solidFill>
                  <a:srgbClr val="666666"/>
                </a:solidFill>
                <a:latin typeface="Raleway"/>
                <a:ea typeface="Raleway"/>
                <a:cs typeface="Raleway"/>
                <a:sym typeface="Raleway"/>
              </a:rPr>
              <a:t>Fastqc</a:t>
            </a:r>
            <a:r>
              <a:rPr lang="en" sz="600">
                <a:solidFill>
                  <a:srgbClr val="666666"/>
                </a:solidFill>
                <a:latin typeface="Raleway"/>
                <a:ea typeface="Raleway"/>
                <a:cs typeface="Raleway"/>
                <a:sym typeface="Raleway"/>
              </a:rPr>
              <a:t>: a quality control tool for high throughput sequence data, 2010.</a:t>
            </a:r>
          </a:p>
        </p:txBody>
      </p:sp>
      <p:sp>
        <p:nvSpPr>
          <p:cNvPr id="669" name="Shape 669"/>
          <p:cNvSpPr txBox="1"/>
          <p:nvPr/>
        </p:nvSpPr>
        <p:spPr>
          <a:xfrm>
            <a:off x="4876619" y="4753075"/>
            <a:ext cx="1293000" cy="213900"/>
          </a:xfrm>
          <a:prstGeom prst="rect">
            <a:avLst/>
          </a:prstGeom>
          <a:noFill/>
          <a:ln>
            <a:noFill/>
          </a:ln>
        </p:spPr>
        <p:txBody>
          <a:bodyPr anchorCtr="0" anchor="t" bIns="91425" lIns="91425" rIns="91425" tIns="91425">
            <a:noAutofit/>
          </a:bodyPr>
          <a:lstStyle/>
          <a:p>
            <a:pPr lvl="0" rtl="0" algn="l">
              <a:spcBef>
                <a:spcPts val="0"/>
              </a:spcBef>
              <a:buNone/>
            </a:pPr>
            <a:r>
              <a:rPr lang="en" sz="600">
                <a:solidFill>
                  <a:srgbClr val="666666"/>
                </a:solidFill>
                <a:latin typeface="Raleway"/>
                <a:ea typeface="Raleway"/>
                <a:cs typeface="Raleway"/>
                <a:sym typeface="Raleway"/>
              </a:rPr>
              <a:t>(2) Hannon Lab. </a:t>
            </a:r>
            <a:r>
              <a:rPr i="1" lang="en" sz="600">
                <a:solidFill>
                  <a:srgbClr val="666666"/>
                </a:solidFill>
                <a:latin typeface="Raleway"/>
                <a:ea typeface="Raleway"/>
                <a:cs typeface="Raleway"/>
                <a:sym typeface="Raleway"/>
              </a:rPr>
              <a:t>FASTX Toolkit</a:t>
            </a:r>
            <a:r>
              <a:rPr lang="en" sz="600">
                <a:solidFill>
                  <a:srgbClr val="666666"/>
                </a:solidFill>
                <a:latin typeface="Raleway"/>
                <a:ea typeface="Raleway"/>
                <a:cs typeface="Raleway"/>
                <a:sym typeface="Raleway"/>
              </a:rPr>
              <a:t>.</a:t>
            </a:r>
          </a:p>
        </p:txBody>
      </p:sp>
      <p:sp>
        <p:nvSpPr>
          <p:cNvPr id="670" name="Shape 670"/>
          <p:cNvSpPr txBox="1"/>
          <p:nvPr/>
        </p:nvSpPr>
        <p:spPr>
          <a:xfrm>
            <a:off x="6147181" y="4753075"/>
            <a:ext cx="1665600" cy="213900"/>
          </a:xfrm>
          <a:prstGeom prst="rect">
            <a:avLst/>
          </a:prstGeom>
          <a:noFill/>
          <a:ln>
            <a:noFill/>
          </a:ln>
        </p:spPr>
        <p:txBody>
          <a:bodyPr anchorCtr="0" anchor="t" bIns="91425" lIns="91425" rIns="91425" tIns="91425">
            <a:noAutofit/>
          </a:bodyPr>
          <a:lstStyle/>
          <a:p>
            <a:pPr lvl="0" rtl="0" algn="l">
              <a:spcBef>
                <a:spcPts val="0"/>
              </a:spcBef>
              <a:buNone/>
            </a:pPr>
            <a:r>
              <a:rPr lang="en" sz="600">
                <a:solidFill>
                  <a:srgbClr val="666666"/>
                </a:solidFill>
                <a:latin typeface="Raleway"/>
                <a:ea typeface="Raleway"/>
                <a:cs typeface="Raleway"/>
                <a:sym typeface="Raleway"/>
              </a:rPr>
              <a:t>(3) Barrick </a:t>
            </a:r>
            <a:r>
              <a:rPr i="1" lang="en" sz="600">
                <a:solidFill>
                  <a:srgbClr val="666666"/>
                </a:solidFill>
                <a:latin typeface="Raleway"/>
                <a:ea typeface="Raleway"/>
                <a:cs typeface="Raleway"/>
                <a:sym typeface="Raleway"/>
              </a:rPr>
              <a:t>et al</a:t>
            </a:r>
            <a:r>
              <a:rPr lang="en" sz="600">
                <a:solidFill>
                  <a:srgbClr val="666666"/>
                </a:solidFill>
                <a:latin typeface="Raleway"/>
                <a:ea typeface="Raleway"/>
                <a:cs typeface="Raleway"/>
                <a:sym typeface="Raleway"/>
              </a:rPr>
              <a:t>. Methods Mol. Biol, 2014.</a:t>
            </a:r>
          </a:p>
        </p:txBody>
      </p:sp>
      <p:sp>
        <p:nvSpPr>
          <p:cNvPr id="671" name="Shape 671"/>
          <p:cNvSpPr txBox="1"/>
          <p:nvPr/>
        </p:nvSpPr>
        <p:spPr>
          <a:xfrm>
            <a:off x="6128950" y="1251975"/>
            <a:ext cx="2806800" cy="25443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600">
                <a:solidFill>
                  <a:schemeClr val="dk2"/>
                </a:solidFill>
                <a:latin typeface="Raleway"/>
                <a:ea typeface="Raleway"/>
                <a:cs typeface="Raleway"/>
                <a:sym typeface="Raleway"/>
              </a:rPr>
              <a:t>Read Quality Reporting:  </a:t>
            </a:r>
            <a:r>
              <a:rPr i="1" lang="en" sz="1600">
                <a:solidFill>
                  <a:schemeClr val="dk2"/>
                </a:solidFill>
                <a:latin typeface="Raleway"/>
                <a:ea typeface="Raleway"/>
                <a:cs typeface="Raleway"/>
                <a:sym typeface="Raleway"/>
              </a:rPr>
              <a:t>FastQC</a:t>
            </a:r>
            <a:r>
              <a:rPr baseline="30000" lang="en" sz="1600">
                <a:solidFill>
                  <a:schemeClr val="dk2"/>
                </a:solidFill>
                <a:latin typeface="Raleway"/>
                <a:ea typeface="Raleway"/>
                <a:cs typeface="Raleway"/>
                <a:sym typeface="Raleway"/>
              </a:rPr>
              <a:t>1</a:t>
            </a:r>
          </a:p>
          <a:p>
            <a:pPr lvl="0" rtl="0">
              <a:lnSpc>
                <a:spcPct val="115000"/>
              </a:lnSpc>
              <a:spcBef>
                <a:spcPts val="0"/>
              </a:spcBef>
              <a:spcAft>
                <a:spcPts val="1600"/>
              </a:spcAft>
              <a:buNone/>
            </a:pPr>
            <a:r>
              <a:rPr lang="en" sz="1600">
                <a:solidFill>
                  <a:schemeClr val="dk2"/>
                </a:solidFill>
                <a:latin typeface="Raleway"/>
                <a:ea typeface="Raleway"/>
                <a:cs typeface="Raleway"/>
                <a:sym typeface="Raleway"/>
              </a:rPr>
              <a:t>Read Trimming:</a:t>
            </a:r>
            <a:br>
              <a:rPr lang="en" sz="1600">
                <a:solidFill>
                  <a:schemeClr val="dk2"/>
                </a:solidFill>
                <a:latin typeface="Raleway"/>
                <a:ea typeface="Raleway"/>
                <a:cs typeface="Raleway"/>
                <a:sym typeface="Raleway"/>
              </a:rPr>
            </a:br>
            <a:r>
              <a:rPr i="1" lang="en" sz="1600">
                <a:solidFill>
                  <a:schemeClr val="dk2"/>
                </a:solidFill>
                <a:latin typeface="Raleway"/>
                <a:ea typeface="Raleway"/>
                <a:cs typeface="Raleway"/>
                <a:sym typeface="Raleway"/>
              </a:rPr>
              <a:t>FASTX-toolkit</a:t>
            </a:r>
            <a:r>
              <a:rPr baseline="30000" lang="en" sz="1600">
                <a:solidFill>
                  <a:schemeClr val="dk2"/>
                </a:solidFill>
                <a:latin typeface="Raleway"/>
                <a:ea typeface="Raleway"/>
                <a:cs typeface="Raleway"/>
                <a:sym typeface="Raleway"/>
              </a:rPr>
              <a:t>2</a:t>
            </a:r>
          </a:p>
          <a:p>
            <a:pPr lvl="0" rtl="0">
              <a:lnSpc>
                <a:spcPct val="115000"/>
              </a:lnSpc>
              <a:spcBef>
                <a:spcPts val="0"/>
              </a:spcBef>
              <a:spcAft>
                <a:spcPts val="1600"/>
              </a:spcAft>
              <a:buNone/>
            </a:pPr>
            <a:r>
              <a:rPr lang="en" sz="1600">
                <a:solidFill>
                  <a:schemeClr val="dk2"/>
                </a:solidFill>
                <a:latin typeface="Raleway"/>
                <a:ea typeface="Raleway"/>
                <a:cs typeface="Raleway"/>
                <a:sym typeface="Raleway"/>
              </a:rPr>
              <a:t>Resequencing:</a:t>
            </a:r>
            <a:br>
              <a:rPr lang="en" sz="1600">
                <a:solidFill>
                  <a:schemeClr val="dk2"/>
                </a:solidFill>
                <a:latin typeface="Raleway"/>
                <a:ea typeface="Raleway"/>
                <a:cs typeface="Raleway"/>
                <a:sym typeface="Raleway"/>
              </a:rPr>
            </a:br>
            <a:r>
              <a:rPr i="1" lang="en" sz="1600">
                <a:solidFill>
                  <a:schemeClr val="dk2"/>
                </a:solidFill>
                <a:latin typeface="Raleway"/>
                <a:ea typeface="Raleway"/>
                <a:cs typeface="Raleway"/>
                <a:sym typeface="Raleway"/>
              </a:rPr>
              <a:t>Breseq</a:t>
            </a:r>
            <a:r>
              <a:rPr baseline="30000" lang="en" sz="1600">
                <a:solidFill>
                  <a:schemeClr val="dk2"/>
                </a:solidFill>
                <a:latin typeface="Raleway"/>
                <a:ea typeface="Raleway"/>
                <a:cs typeface="Raleway"/>
                <a:sym typeface="Raleway"/>
              </a:rPr>
              <a:t>3</a:t>
            </a:r>
          </a:p>
        </p:txBody>
      </p:sp>
      <p:pic>
        <p:nvPicPr>
          <p:cNvPr id="672" name="Shape 672"/>
          <p:cNvPicPr preferRelativeResize="0"/>
          <p:nvPr/>
        </p:nvPicPr>
        <p:blipFill>
          <a:blip r:embed="rId3">
            <a:alphaModFix/>
          </a:blip>
          <a:stretch>
            <a:fillRect/>
          </a:stretch>
        </p:blipFill>
        <p:spPr>
          <a:xfrm>
            <a:off x="6994611" y="1596148"/>
            <a:ext cx="304275" cy="319674"/>
          </a:xfrm>
          <a:prstGeom prst="rect">
            <a:avLst/>
          </a:prstGeom>
          <a:noFill/>
          <a:ln>
            <a:noFill/>
          </a:ln>
        </p:spPr>
      </p:pic>
      <p:pic>
        <p:nvPicPr>
          <p:cNvPr id="673" name="Shape 673"/>
          <p:cNvPicPr preferRelativeResize="0"/>
          <p:nvPr/>
        </p:nvPicPr>
        <p:blipFill>
          <a:blip r:embed="rId4">
            <a:alphaModFix/>
          </a:blip>
          <a:stretch>
            <a:fillRect/>
          </a:stretch>
        </p:blipFill>
        <p:spPr>
          <a:xfrm>
            <a:off x="6911004" y="3121543"/>
            <a:ext cx="524099" cy="386425"/>
          </a:xfrm>
          <a:prstGeom prst="rect">
            <a:avLst/>
          </a:prstGeom>
          <a:noFill/>
          <a:ln>
            <a:noFill/>
          </a:ln>
        </p:spPr>
      </p:pic>
      <p:pic>
        <p:nvPicPr>
          <p:cNvPr id="674" name="Shape 674"/>
          <p:cNvPicPr preferRelativeResize="0"/>
          <p:nvPr/>
        </p:nvPicPr>
        <p:blipFill>
          <a:blip r:embed="rId5">
            <a:alphaModFix/>
          </a:blip>
          <a:stretch>
            <a:fillRect/>
          </a:stretch>
        </p:blipFill>
        <p:spPr>
          <a:xfrm>
            <a:off x="1212024" y="775650"/>
            <a:ext cx="4525622" cy="3852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cxnSp>
        <p:nvCxnSpPr>
          <p:cNvPr id="117" name="Shape 117"/>
          <p:cNvCxnSpPr>
            <a:endCxn id="118" idx="0"/>
          </p:cNvCxnSpPr>
          <p:nvPr/>
        </p:nvCxnSpPr>
        <p:spPr>
          <a:xfrm>
            <a:off x="4642500" y="746925"/>
            <a:ext cx="0" cy="3573300"/>
          </a:xfrm>
          <a:prstGeom prst="straightConnector1">
            <a:avLst/>
          </a:prstGeom>
          <a:noFill/>
          <a:ln cap="flat" cmpd="sng" w="38100">
            <a:solidFill>
              <a:schemeClr val="dk2"/>
            </a:solidFill>
            <a:prstDash val="solid"/>
            <a:round/>
            <a:headEnd len="lg" w="lg" type="none"/>
            <a:tailEnd len="lg" w="lg" type="stealth"/>
          </a:ln>
        </p:spPr>
      </p:cxnSp>
      <p:sp>
        <p:nvSpPr>
          <p:cNvPr id="119" name="Shape 1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20" name="Shape 120"/>
          <p:cNvSpPr/>
          <p:nvPr/>
        </p:nvSpPr>
        <p:spPr>
          <a:xfrm>
            <a:off x="1933350" y="907975"/>
            <a:ext cx="5418300" cy="671400"/>
          </a:xfrm>
          <a:prstGeom prst="roundRect">
            <a:avLst>
              <a:gd fmla="val 16667" name="adj"/>
            </a:avLst>
          </a:prstGeom>
          <a:solidFill>
            <a:srgbClr val="FFF2CC"/>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Post-Processing</a:t>
            </a:r>
          </a:p>
        </p:txBody>
      </p:sp>
      <p:sp>
        <p:nvSpPr>
          <p:cNvPr id="121" name="Shape 121"/>
          <p:cNvSpPr/>
          <p:nvPr/>
        </p:nvSpPr>
        <p:spPr>
          <a:xfrm>
            <a:off x="1933350" y="1703889"/>
            <a:ext cx="5418300" cy="671400"/>
          </a:xfrm>
          <a:prstGeom prst="roundRect">
            <a:avLst>
              <a:gd fmla="val 16667" name="adj"/>
            </a:avLst>
          </a:prstGeom>
          <a:solidFill>
            <a:srgbClr val="D9EAD3"/>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Data Consolidation and Reporting</a:t>
            </a:r>
          </a:p>
        </p:txBody>
      </p:sp>
      <p:sp>
        <p:nvSpPr>
          <p:cNvPr id="122" name="Shape 122"/>
          <p:cNvSpPr/>
          <p:nvPr/>
        </p:nvSpPr>
        <p:spPr>
          <a:xfrm>
            <a:off x="1933350" y="2510423"/>
            <a:ext cx="5418300" cy="671400"/>
          </a:xfrm>
          <a:prstGeom prst="roundRect">
            <a:avLst>
              <a:gd fmla="val 16667" name="adj"/>
            </a:avLst>
          </a:prstGeom>
          <a:solidFill>
            <a:srgbClr val="D9D2E9"/>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Result Accessibility</a:t>
            </a:r>
          </a:p>
        </p:txBody>
      </p:sp>
      <p:sp>
        <p:nvSpPr>
          <p:cNvPr id="123" name="Shape 123"/>
          <p:cNvSpPr/>
          <p:nvPr/>
        </p:nvSpPr>
        <p:spPr>
          <a:xfrm>
            <a:off x="1933350" y="3319055"/>
            <a:ext cx="5418300" cy="671400"/>
          </a:xfrm>
          <a:prstGeom prst="roundRect">
            <a:avLst>
              <a:gd fmla="val 16667" name="adj"/>
            </a:avLst>
          </a:prstGeom>
          <a:solidFill>
            <a:srgbClr val="F4CCCC"/>
          </a:solidFill>
          <a:ln>
            <a:noFill/>
          </a:ln>
        </p:spPr>
        <p:txBody>
          <a:bodyPr anchorCtr="0" anchor="ctr" bIns="91425" lIns="91425" rIns="91425" tIns="91425">
            <a:noAutofit/>
          </a:bodyPr>
          <a:lstStyle/>
          <a:p>
            <a:pPr lvl="0" rtl="0" algn="ctr">
              <a:spcBef>
                <a:spcPts val="0"/>
              </a:spcBef>
              <a:buNone/>
            </a:pPr>
            <a:r>
              <a:rPr lang="en" sz="1900">
                <a:solidFill>
                  <a:schemeClr val="dk1"/>
                </a:solidFill>
                <a:latin typeface="Raleway"/>
                <a:ea typeface="Raleway"/>
                <a:cs typeface="Raleway"/>
                <a:sym typeface="Raleway"/>
              </a:rPr>
              <a:t>Analysis Effort, Accuracy and Consistency</a:t>
            </a:r>
          </a:p>
        </p:txBody>
      </p:sp>
      <p:sp>
        <p:nvSpPr>
          <p:cNvPr id="124" name="Shape 124"/>
          <p:cNvSpPr txBox="1"/>
          <p:nvPr>
            <p:ph idx="1" type="body"/>
          </p:nvPr>
        </p:nvSpPr>
        <p:spPr>
          <a:xfrm>
            <a:off x="2755650" y="151575"/>
            <a:ext cx="3773700" cy="8985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Big Data</a:t>
            </a:r>
          </a:p>
        </p:txBody>
      </p:sp>
      <p:sp>
        <p:nvSpPr>
          <p:cNvPr id="118" name="Shape 118"/>
          <p:cNvSpPr txBox="1"/>
          <p:nvPr>
            <p:ph idx="1" type="body"/>
          </p:nvPr>
        </p:nvSpPr>
        <p:spPr>
          <a:xfrm>
            <a:off x="2755650" y="4320225"/>
            <a:ext cx="3773700" cy="671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Knowledge</a:t>
            </a:r>
          </a:p>
        </p:txBody>
      </p:sp>
      <p:sp>
        <p:nvSpPr>
          <p:cNvPr id="125" name="Shape 125"/>
          <p:cNvSpPr txBox="1"/>
          <p:nvPr/>
        </p:nvSpPr>
        <p:spPr>
          <a:xfrm>
            <a:off x="2306850" y="4829275"/>
            <a:ext cx="4530300" cy="213900"/>
          </a:xfrm>
          <a:prstGeom prst="rect">
            <a:avLst/>
          </a:prstGeom>
          <a:noFill/>
          <a:ln>
            <a:noFill/>
          </a:ln>
        </p:spPr>
        <p:txBody>
          <a:bodyPr anchorCtr="0" anchor="t" bIns="91425" lIns="91425" rIns="91425" tIns="91425">
            <a:noAutofit/>
          </a:bodyPr>
          <a:lstStyle/>
          <a:p>
            <a:pPr lvl="0" rtl="0" algn="ctr">
              <a:spcBef>
                <a:spcPts val="0"/>
              </a:spcBef>
              <a:buNone/>
            </a:pPr>
            <a:r>
              <a:rPr lang="en" sz="800">
                <a:solidFill>
                  <a:srgbClr val="666666"/>
                </a:solidFill>
                <a:latin typeface="Raleway"/>
                <a:ea typeface="Raleway"/>
                <a:cs typeface="Raleway"/>
                <a:sym typeface="Raleway"/>
              </a:rPr>
              <a:t>Margolis </a:t>
            </a:r>
            <a:r>
              <a:rPr i="1" lang="en" sz="800">
                <a:solidFill>
                  <a:srgbClr val="666666"/>
                </a:solidFill>
                <a:latin typeface="Raleway"/>
                <a:ea typeface="Raleway"/>
                <a:cs typeface="Raleway"/>
                <a:sym typeface="Raleway"/>
              </a:rPr>
              <a:t>et al., Journal of American Medical Informatics November 2014</a:t>
            </a:r>
          </a:p>
        </p:txBody>
      </p:sp>
      <p:sp>
        <p:nvSpPr>
          <p:cNvPr id="126" name="Shape 126"/>
          <p:cNvSpPr txBox="1"/>
          <p:nvPr>
            <p:ph idx="1" type="body"/>
          </p:nvPr>
        </p:nvSpPr>
        <p:spPr>
          <a:xfrm rot="607">
            <a:off x="341849" y="1116275"/>
            <a:ext cx="1698900" cy="407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Chal 1</a:t>
            </a:r>
          </a:p>
        </p:txBody>
      </p:sp>
      <p:sp>
        <p:nvSpPr>
          <p:cNvPr id="127" name="Shape 127"/>
          <p:cNvSpPr txBox="1"/>
          <p:nvPr>
            <p:ph idx="1" type="body"/>
          </p:nvPr>
        </p:nvSpPr>
        <p:spPr>
          <a:xfrm rot="607">
            <a:off x="341849" y="1912225"/>
            <a:ext cx="1698900" cy="407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Chal 2</a:t>
            </a:r>
          </a:p>
        </p:txBody>
      </p:sp>
      <p:sp>
        <p:nvSpPr>
          <p:cNvPr id="128" name="Shape 128"/>
          <p:cNvSpPr txBox="1"/>
          <p:nvPr>
            <p:ph idx="1" type="body"/>
          </p:nvPr>
        </p:nvSpPr>
        <p:spPr>
          <a:xfrm rot="607">
            <a:off x="341849" y="2708150"/>
            <a:ext cx="1698900" cy="407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Chal 3</a:t>
            </a:r>
          </a:p>
        </p:txBody>
      </p:sp>
      <p:sp>
        <p:nvSpPr>
          <p:cNvPr id="129" name="Shape 129"/>
          <p:cNvSpPr txBox="1"/>
          <p:nvPr>
            <p:ph idx="1" type="body"/>
          </p:nvPr>
        </p:nvSpPr>
        <p:spPr>
          <a:xfrm rot="607">
            <a:off x="341849" y="3527375"/>
            <a:ext cx="1698900" cy="407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Chal 4</a:t>
            </a:r>
          </a:p>
        </p:txBody>
      </p:sp>
      <p:sp>
        <p:nvSpPr>
          <p:cNvPr id="130" name="Shape 130"/>
          <p:cNvSpPr/>
          <p:nvPr/>
        </p:nvSpPr>
        <p:spPr>
          <a:xfrm>
            <a:off x="1933350" y="907975"/>
            <a:ext cx="5418300" cy="671400"/>
          </a:xfrm>
          <a:prstGeom prst="roundRect">
            <a:avLst>
              <a:gd fmla="val 16667" name="adj"/>
            </a:avLst>
          </a:prstGeom>
          <a:solidFill>
            <a:srgbClr val="FFF2CC"/>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Establish a Post-Processing Protocol</a:t>
            </a:r>
          </a:p>
        </p:txBody>
      </p:sp>
      <p:sp>
        <p:nvSpPr>
          <p:cNvPr id="131" name="Shape 131"/>
          <p:cNvSpPr txBox="1"/>
          <p:nvPr/>
        </p:nvSpPr>
        <p:spPr>
          <a:xfrm>
            <a:off x="195250" y="906775"/>
            <a:ext cx="17013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a:t>
            </a:r>
          </a:p>
        </p:txBody>
      </p:sp>
      <p:sp>
        <p:nvSpPr>
          <p:cNvPr id="132" name="Shape 132"/>
          <p:cNvSpPr/>
          <p:nvPr/>
        </p:nvSpPr>
        <p:spPr>
          <a:xfrm>
            <a:off x="1933350" y="1703270"/>
            <a:ext cx="5418300" cy="1477800"/>
          </a:xfrm>
          <a:prstGeom prst="roundRect">
            <a:avLst>
              <a:gd fmla="val 16667" name="adj"/>
            </a:avLst>
          </a:prstGeom>
          <a:solidFill>
            <a:srgbClr val="C9DAF8"/>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   Automate Data Consolidation and Accessible Report Generation</a:t>
            </a:r>
          </a:p>
        </p:txBody>
      </p:sp>
      <p:sp>
        <p:nvSpPr>
          <p:cNvPr id="133" name="Shape 133"/>
          <p:cNvSpPr txBox="1"/>
          <p:nvPr/>
        </p:nvSpPr>
        <p:spPr>
          <a:xfrm>
            <a:off x="396075" y="2100675"/>
            <a:ext cx="15372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II</a:t>
            </a:r>
          </a:p>
        </p:txBody>
      </p:sp>
      <p:sp>
        <p:nvSpPr>
          <p:cNvPr id="134" name="Shape 134"/>
          <p:cNvSpPr/>
          <p:nvPr/>
        </p:nvSpPr>
        <p:spPr>
          <a:xfrm>
            <a:off x="1933350" y="3319055"/>
            <a:ext cx="5418300" cy="671400"/>
          </a:xfrm>
          <a:prstGeom prst="roundRect">
            <a:avLst>
              <a:gd fmla="val 16667" name="adj"/>
            </a:avLst>
          </a:prstGeom>
          <a:solidFill>
            <a:srgbClr val="F4CCCC"/>
          </a:solidFill>
          <a:ln>
            <a:noFill/>
          </a:ln>
        </p:spPr>
        <p:txBody>
          <a:bodyPr anchorCtr="0" anchor="ctr" bIns="91425" lIns="91425" rIns="91425" tIns="91425">
            <a:noAutofit/>
          </a:bodyPr>
          <a:lstStyle/>
          <a:p>
            <a:pPr lvl="0" rtl="0" algn="ctr">
              <a:spcBef>
                <a:spcPts val="0"/>
              </a:spcBef>
              <a:buNone/>
            </a:pPr>
            <a:r>
              <a:rPr lang="en" sz="1900">
                <a:solidFill>
                  <a:schemeClr val="dk1"/>
                </a:solidFill>
                <a:latin typeface="Raleway"/>
                <a:ea typeface="Raleway"/>
                <a:cs typeface="Raleway"/>
                <a:sym typeface="Raleway"/>
              </a:rPr>
              <a:t>Automate Common Analysis</a:t>
            </a:r>
          </a:p>
        </p:txBody>
      </p:sp>
      <p:sp>
        <p:nvSpPr>
          <p:cNvPr id="135" name="Shape 135"/>
          <p:cNvSpPr txBox="1"/>
          <p:nvPr/>
        </p:nvSpPr>
        <p:spPr>
          <a:xfrm>
            <a:off x="195250" y="3317850"/>
            <a:ext cx="17382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III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xit" presetID="10" presetSubtype="0">
                                  <p:stCondLst>
                                    <p:cond delay="0"/>
                                  </p:stCondLst>
                                  <p:childTnLst>
                                    <p:animEffect filter="fade" transition="out">
                                      <p:cBhvr>
                                        <p:cTn dur="1000"/>
                                        <p:tgtEl>
                                          <p:spTgt spid="126"/>
                                        </p:tgtEl>
                                      </p:cBhvr>
                                    </p:animEffect>
                                    <p:set>
                                      <p:cBhvr>
                                        <p:cTn dur="1" fill="hold">
                                          <p:stCondLst>
                                            <p:cond delay="1000"/>
                                          </p:stCondLst>
                                        </p:cTn>
                                        <p:tgtEl>
                                          <p:spTgt spid="1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7"/>
                                        </p:tgtEl>
                                      </p:cBhvr>
                                    </p:animEffect>
                                    <p:set>
                                      <p:cBhvr>
                                        <p:cTn dur="1" fill="hold">
                                          <p:stCondLst>
                                            <p:cond delay="1000"/>
                                          </p:stCondLst>
                                        </p:cTn>
                                        <p:tgtEl>
                                          <p:spTgt spid="1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8"/>
                                        </p:tgtEl>
                                      </p:cBhvr>
                                    </p:animEffect>
                                    <p:set>
                                      <p:cBhvr>
                                        <p:cTn dur="1" fill="hold">
                                          <p:stCondLst>
                                            <p:cond delay="1000"/>
                                          </p:stCondLst>
                                        </p:cTn>
                                        <p:tgtEl>
                                          <p:spTgt spid="12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xit" presetID="10" presetSubtype="0">
                                  <p:stCondLst>
                                    <p:cond delay="0"/>
                                  </p:stCondLst>
                                  <p:childTnLst>
                                    <p:animEffect filter="fade" transition="out">
                                      <p:cBhvr>
                                        <p:cTn dur="1000"/>
                                        <p:tgtEl>
                                          <p:spTgt spid="129"/>
                                        </p:tgtEl>
                                      </p:cBhvr>
                                    </p:animEffect>
                                    <p:set>
                                      <p:cBhvr>
                                        <p:cTn dur="1" fill="hold">
                                          <p:stCondLst>
                                            <p:cond delay="1000"/>
                                          </p:stCondLst>
                                        </p:cTn>
                                        <p:tgtEl>
                                          <p:spTgt spid="12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cxnSp>
        <p:nvCxnSpPr>
          <p:cNvPr id="140" name="Shape 140"/>
          <p:cNvCxnSpPr>
            <a:endCxn id="141" idx="0"/>
          </p:cNvCxnSpPr>
          <p:nvPr/>
        </p:nvCxnSpPr>
        <p:spPr>
          <a:xfrm>
            <a:off x="4642500" y="746925"/>
            <a:ext cx="0" cy="3573300"/>
          </a:xfrm>
          <a:prstGeom prst="straightConnector1">
            <a:avLst/>
          </a:prstGeom>
          <a:noFill/>
          <a:ln cap="flat" cmpd="sng" w="38100">
            <a:solidFill>
              <a:schemeClr val="dk2"/>
            </a:solidFill>
            <a:prstDash val="solid"/>
            <a:round/>
            <a:headEnd len="lg" w="lg" type="none"/>
            <a:tailEnd len="lg" w="lg" type="stealth"/>
          </a:ln>
        </p:spPr>
      </p:cxnSp>
      <p:sp>
        <p:nvSpPr>
          <p:cNvPr id="142" name="Shape 1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43" name="Shape 143"/>
          <p:cNvSpPr/>
          <p:nvPr/>
        </p:nvSpPr>
        <p:spPr>
          <a:xfrm>
            <a:off x="1933350" y="907975"/>
            <a:ext cx="5418300" cy="671400"/>
          </a:xfrm>
          <a:prstGeom prst="roundRect">
            <a:avLst>
              <a:gd fmla="val 16667" name="adj"/>
            </a:avLst>
          </a:prstGeom>
          <a:solidFill>
            <a:srgbClr val="FFF2CC"/>
          </a:solidFill>
          <a:ln>
            <a:noFill/>
          </a:ln>
        </p:spPr>
        <p:txBody>
          <a:bodyPr anchorCtr="0" anchor="ctr" bIns="91425" lIns="91425" rIns="91425" tIns="91425">
            <a:noAutofit/>
          </a:bodyPr>
          <a:lstStyle/>
          <a:p>
            <a:pPr lvl="0" rtl="0" algn="ctr">
              <a:spcBef>
                <a:spcPts val="0"/>
              </a:spcBef>
              <a:buNone/>
            </a:pPr>
            <a:r>
              <a:rPr lang="en" sz="1900">
                <a:latin typeface="Open Sans"/>
                <a:ea typeface="Open Sans"/>
                <a:cs typeface="Open Sans"/>
                <a:sym typeface="Open Sans"/>
              </a:rPr>
              <a:t>Global Quality Control</a:t>
            </a:r>
          </a:p>
        </p:txBody>
      </p:sp>
      <p:sp>
        <p:nvSpPr>
          <p:cNvPr id="144" name="Shape 144"/>
          <p:cNvSpPr/>
          <p:nvPr/>
        </p:nvSpPr>
        <p:spPr>
          <a:xfrm>
            <a:off x="1933350" y="3319055"/>
            <a:ext cx="5418300" cy="671400"/>
          </a:xfrm>
          <a:prstGeom prst="roundRect">
            <a:avLst>
              <a:gd fmla="val 16667" name="adj"/>
            </a:avLst>
          </a:prstGeom>
          <a:solidFill>
            <a:srgbClr val="F4CCCC"/>
          </a:solidFill>
          <a:ln>
            <a:noFill/>
          </a:ln>
        </p:spPr>
        <p:txBody>
          <a:bodyPr anchorCtr="0" anchor="ctr" bIns="91425" lIns="91425" rIns="91425" tIns="91425">
            <a:noAutofit/>
          </a:bodyPr>
          <a:lstStyle/>
          <a:p>
            <a:pPr lvl="0" rtl="0" algn="ctr">
              <a:spcBef>
                <a:spcPts val="0"/>
              </a:spcBef>
              <a:buNone/>
            </a:pPr>
            <a:r>
              <a:rPr lang="en" sz="1900">
                <a:solidFill>
                  <a:schemeClr val="dk1"/>
                </a:solidFill>
                <a:latin typeface="Open Sans"/>
                <a:ea typeface="Open Sans"/>
                <a:cs typeface="Open Sans"/>
                <a:sym typeface="Open Sans"/>
              </a:rPr>
              <a:t>Analysis Effort, Consistency and Accuracy</a:t>
            </a:r>
          </a:p>
        </p:txBody>
      </p:sp>
      <p:sp>
        <p:nvSpPr>
          <p:cNvPr id="145" name="Shape 145"/>
          <p:cNvSpPr txBox="1"/>
          <p:nvPr>
            <p:ph idx="1" type="body"/>
          </p:nvPr>
        </p:nvSpPr>
        <p:spPr>
          <a:xfrm>
            <a:off x="2755650" y="151575"/>
            <a:ext cx="3773700" cy="8985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Big Data</a:t>
            </a:r>
          </a:p>
        </p:txBody>
      </p:sp>
      <p:sp>
        <p:nvSpPr>
          <p:cNvPr id="141" name="Shape 141"/>
          <p:cNvSpPr txBox="1"/>
          <p:nvPr>
            <p:ph idx="1" type="body"/>
          </p:nvPr>
        </p:nvSpPr>
        <p:spPr>
          <a:xfrm>
            <a:off x="2755650" y="4320225"/>
            <a:ext cx="3773700" cy="671400"/>
          </a:xfrm>
          <a:prstGeom prst="rect">
            <a:avLst/>
          </a:prstGeom>
        </p:spPr>
        <p:txBody>
          <a:bodyPr anchorCtr="0" anchor="ctr" bIns="91425" lIns="91425" rIns="91425" tIns="91425">
            <a:noAutofit/>
          </a:bodyPr>
          <a:lstStyle/>
          <a:p>
            <a:pPr lvl="0" rtl="0" algn="ctr">
              <a:spcBef>
                <a:spcPts val="0"/>
              </a:spcBef>
              <a:buNone/>
            </a:pPr>
            <a:r>
              <a:rPr lang="en" sz="3600">
                <a:latin typeface="Raleway"/>
                <a:ea typeface="Raleway"/>
                <a:cs typeface="Raleway"/>
                <a:sym typeface="Raleway"/>
              </a:rPr>
              <a:t>Knowledge</a:t>
            </a:r>
          </a:p>
        </p:txBody>
      </p:sp>
      <p:sp>
        <p:nvSpPr>
          <p:cNvPr id="146" name="Shape 146"/>
          <p:cNvSpPr/>
          <p:nvPr/>
        </p:nvSpPr>
        <p:spPr>
          <a:xfrm>
            <a:off x="1933350" y="907975"/>
            <a:ext cx="5418300" cy="671400"/>
          </a:xfrm>
          <a:prstGeom prst="roundRect">
            <a:avLst>
              <a:gd fmla="val 16667" name="adj"/>
            </a:avLst>
          </a:prstGeom>
          <a:solidFill>
            <a:srgbClr val="FFF2CC"/>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Establish a Post-Processing Protocol</a:t>
            </a:r>
          </a:p>
        </p:txBody>
      </p:sp>
      <p:sp>
        <p:nvSpPr>
          <p:cNvPr id="147" name="Shape 147"/>
          <p:cNvSpPr txBox="1"/>
          <p:nvPr/>
        </p:nvSpPr>
        <p:spPr>
          <a:xfrm>
            <a:off x="195250" y="906775"/>
            <a:ext cx="17013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a:t>
            </a:r>
          </a:p>
        </p:txBody>
      </p:sp>
      <p:sp>
        <p:nvSpPr>
          <p:cNvPr id="148" name="Shape 148"/>
          <p:cNvSpPr/>
          <p:nvPr/>
        </p:nvSpPr>
        <p:spPr>
          <a:xfrm>
            <a:off x="1933350" y="1703925"/>
            <a:ext cx="5418300" cy="1477800"/>
          </a:xfrm>
          <a:prstGeom prst="roundRect">
            <a:avLst>
              <a:gd fmla="val 16667" name="adj"/>
            </a:avLst>
          </a:prstGeom>
          <a:solidFill>
            <a:srgbClr val="C9DAF8"/>
          </a:solidFill>
          <a:ln>
            <a:noFill/>
          </a:ln>
        </p:spPr>
        <p:txBody>
          <a:bodyPr anchorCtr="0" anchor="ctr" bIns="91425" lIns="91425" rIns="91425" tIns="91425">
            <a:noAutofit/>
          </a:bodyPr>
          <a:lstStyle/>
          <a:p>
            <a:pPr lvl="0" rtl="0" algn="ctr">
              <a:spcBef>
                <a:spcPts val="0"/>
              </a:spcBef>
              <a:buNone/>
            </a:pPr>
            <a:r>
              <a:rPr lang="en" sz="1900">
                <a:latin typeface="Raleway"/>
                <a:ea typeface="Raleway"/>
                <a:cs typeface="Raleway"/>
                <a:sym typeface="Raleway"/>
              </a:rPr>
              <a:t>   Automate Data Consolidation and Accessible Report Generation</a:t>
            </a:r>
          </a:p>
        </p:txBody>
      </p:sp>
      <p:sp>
        <p:nvSpPr>
          <p:cNvPr id="149" name="Shape 149"/>
          <p:cNvSpPr txBox="1"/>
          <p:nvPr/>
        </p:nvSpPr>
        <p:spPr>
          <a:xfrm>
            <a:off x="396075" y="2100675"/>
            <a:ext cx="15372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II</a:t>
            </a:r>
          </a:p>
        </p:txBody>
      </p:sp>
      <p:sp>
        <p:nvSpPr>
          <p:cNvPr id="150" name="Shape 150"/>
          <p:cNvSpPr/>
          <p:nvPr/>
        </p:nvSpPr>
        <p:spPr>
          <a:xfrm>
            <a:off x="1933350" y="3319055"/>
            <a:ext cx="5418300" cy="671400"/>
          </a:xfrm>
          <a:prstGeom prst="roundRect">
            <a:avLst>
              <a:gd fmla="val 16667" name="adj"/>
            </a:avLst>
          </a:prstGeom>
          <a:solidFill>
            <a:srgbClr val="F4CCCC"/>
          </a:solidFill>
          <a:ln>
            <a:noFill/>
          </a:ln>
        </p:spPr>
        <p:txBody>
          <a:bodyPr anchorCtr="0" anchor="ctr" bIns="91425" lIns="91425" rIns="91425" tIns="91425">
            <a:noAutofit/>
          </a:bodyPr>
          <a:lstStyle/>
          <a:p>
            <a:pPr lvl="0" rtl="0" algn="ctr">
              <a:spcBef>
                <a:spcPts val="0"/>
              </a:spcBef>
              <a:buNone/>
            </a:pPr>
            <a:r>
              <a:rPr lang="en" sz="1900">
                <a:solidFill>
                  <a:schemeClr val="dk1"/>
                </a:solidFill>
                <a:latin typeface="Raleway"/>
                <a:ea typeface="Raleway"/>
                <a:cs typeface="Raleway"/>
                <a:sym typeface="Raleway"/>
              </a:rPr>
              <a:t>Automate Common Analysis</a:t>
            </a:r>
          </a:p>
        </p:txBody>
      </p:sp>
      <p:sp>
        <p:nvSpPr>
          <p:cNvPr id="151" name="Shape 151"/>
          <p:cNvSpPr txBox="1"/>
          <p:nvPr/>
        </p:nvSpPr>
        <p:spPr>
          <a:xfrm>
            <a:off x="195250" y="3317850"/>
            <a:ext cx="1738200" cy="673800"/>
          </a:xfrm>
          <a:prstGeom prst="rect">
            <a:avLst/>
          </a:prstGeom>
          <a:noFill/>
          <a:ln>
            <a:noFill/>
          </a:ln>
        </p:spPr>
        <p:txBody>
          <a:bodyPr anchorCtr="0" anchor="t" bIns="91425" lIns="91425" rIns="91425" tIns="91425">
            <a:noAutofit/>
          </a:bodyPr>
          <a:lstStyle/>
          <a:p>
            <a:pPr lvl="0" rtl="0" algn="r">
              <a:spcBef>
                <a:spcPts val="0"/>
              </a:spcBef>
              <a:buNone/>
            </a:pPr>
            <a:r>
              <a:rPr b="1" lang="en" sz="2900">
                <a:solidFill>
                  <a:srgbClr val="012840"/>
                </a:solidFill>
                <a:latin typeface="Bitter"/>
                <a:ea typeface="Bitter"/>
                <a:cs typeface="Bitter"/>
                <a:sym typeface="Bitter"/>
              </a:rPr>
              <a:t>Aim III</a:t>
            </a:r>
          </a:p>
        </p:txBody>
      </p:sp>
      <p:sp>
        <p:nvSpPr>
          <p:cNvPr id="152" name="Shape 152"/>
          <p:cNvSpPr/>
          <p:nvPr/>
        </p:nvSpPr>
        <p:spPr>
          <a:xfrm>
            <a:off x="25" y="1580575"/>
            <a:ext cx="8715000" cy="3573300"/>
          </a:xfrm>
          <a:prstGeom prst="rect">
            <a:avLst/>
          </a:prstGeom>
          <a:solidFill>
            <a:srgbClr val="FFFFFF">
              <a:alpha val="73850"/>
            </a:srgbClr>
          </a:solidFill>
          <a:ln>
            <a:noFill/>
          </a:ln>
        </p:spPr>
        <p:txBody>
          <a:bodyPr anchorCtr="0" anchor="ctr" bIns="91425" lIns="91425" rIns="91425" tIns="91425">
            <a:noAutofit/>
          </a:bodyPr>
          <a:lstStyle/>
          <a:p>
            <a:pPr lvl="0">
              <a:spcBef>
                <a:spcPts val="0"/>
              </a:spcBef>
              <a:buNone/>
            </a:pPr>
            <a:r>
              <a:t/>
            </a:r>
            <a:endParaRPr/>
          </a:p>
        </p:txBody>
      </p:sp>
      <p:sp>
        <p:nvSpPr>
          <p:cNvPr id="153" name="Shape 153"/>
          <p:cNvSpPr/>
          <p:nvPr/>
        </p:nvSpPr>
        <p:spPr>
          <a:xfrm>
            <a:off x="25" y="0"/>
            <a:ext cx="9144000" cy="908100"/>
          </a:xfrm>
          <a:prstGeom prst="rect">
            <a:avLst/>
          </a:prstGeom>
          <a:solidFill>
            <a:srgbClr val="FFFFFF">
              <a:alpha val="73850"/>
            </a:srgbClr>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nvSpPr>
        <p:spPr>
          <a:xfrm>
            <a:off x="500975" y="1349762"/>
            <a:ext cx="1594800" cy="3291900"/>
          </a:xfrm>
          <a:prstGeom prst="rect">
            <a:avLst/>
          </a:prstGeom>
          <a:noFill/>
          <a:ln>
            <a:noFill/>
          </a:ln>
        </p:spPr>
        <p:txBody>
          <a:bodyPr anchorCtr="0" anchor="b" bIns="91425" lIns="91425" rIns="91425" tIns="91425">
            <a:noAutofit/>
          </a:bodyPr>
          <a:lstStyle/>
          <a:p>
            <a:pPr lvl="0" rtl="0">
              <a:lnSpc>
                <a:spcPct val="115000"/>
              </a:lnSpc>
              <a:spcBef>
                <a:spcPts val="0"/>
              </a:spcBef>
              <a:spcAft>
                <a:spcPts val="1600"/>
              </a:spcAft>
              <a:buNone/>
            </a:pPr>
            <a:r>
              <a:t/>
            </a:r>
            <a:endParaRPr sz="1600">
              <a:solidFill>
                <a:schemeClr val="dk2"/>
              </a:solidFill>
              <a:latin typeface="Raleway"/>
              <a:ea typeface="Raleway"/>
              <a:cs typeface="Raleway"/>
              <a:sym typeface="Raleway"/>
            </a:endParaRPr>
          </a:p>
          <a:p>
            <a:pPr lvl="0" rtl="0">
              <a:lnSpc>
                <a:spcPct val="115000"/>
              </a:lnSpc>
              <a:spcBef>
                <a:spcPts val="0"/>
              </a:spcBef>
              <a:spcAft>
                <a:spcPts val="1600"/>
              </a:spcAft>
              <a:buNone/>
            </a:pPr>
            <a:br>
              <a:rPr lang="en" sz="1600">
                <a:solidFill>
                  <a:schemeClr val="dk2"/>
                </a:solidFill>
                <a:latin typeface="Raleway"/>
                <a:ea typeface="Raleway"/>
                <a:cs typeface="Raleway"/>
                <a:sym typeface="Raleway"/>
              </a:rPr>
            </a:br>
            <a:r>
              <a:rPr lang="en" sz="1600" u="sng">
                <a:solidFill>
                  <a:schemeClr val="dk2"/>
                </a:solidFill>
                <a:latin typeface="Raleway"/>
                <a:ea typeface="Raleway"/>
                <a:cs typeface="Raleway"/>
                <a:sym typeface="Raleway"/>
              </a:rPr>
              <a:t>Sample 1</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1</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2</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3</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4</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5</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6</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7</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8</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9</a:t>
            </a:r>
            <a:br>
              <a:rPr lang="en" sz="1600">
                <a:solidFill>
                  <a:schemeClr val="dk2"/>
                </a:solidFill>
                <a:latin typeface="Raleway"/>
                <a:ea typeface="Raleway"/>
                <a:cs typeface="Raleway"/>
                <a:sym typeface="Raleway"/>
              </a:rPr>
            </a:br>
          </a:p>
        </p:txBody>
      </p:sp>
      <p:sp>
        <p:nvSpPr>
          <p:cNvPr id="159" name="Shape 159"/>
          <p:cNvSpPr txBox="1"/>
          <p:nvPr/>
        </p:nvSpPr>
        <p:spPr>
          <a:xfrm>
            <a:off x="1796375" y="1349762"/>
            <a:ext cx="1594800" cy="3291900"/>
          </a:xfrm>
          <a:prstGeom prst="rect">
            <a:avLst/>
          </a:prstGeom>
          <a:noFill/>
          <a:ln>
            <a:noFill/>
          </a:ln>
        </p:spPr>
        <p:txBody>
          <a:bodyPr anchorCtr="0" anchor="b" bIns="91425" lIns="91425" rIns="91425" tIns="91425">
            <a:noAutofit/>
          </a:bodyPr>
          <a:lstStyle/>
          <a:p>
            <a:pPr lvl="0" rtl="0">
              <a:lnSpc>
                <a:spcPct val="115000"/>
              </a:lnSpc>
              <a:spcBef>
                <a:spcPts val="0"/>
              </a:spcBef>
              <a:spcAft>
                <a:spcPts val="1600"/>
              </a:spcAft>
              <a:buNone/>
            </a:pPr>
            <a:r>
              <a:t/>
            </a:r>
            <a:endParaRPr sz="1600">
              <a:solidFill>
                <a:schemeClr val="dk2"/>
              </a:solidFill>
              <a:latin typeface="Raleway"/>
              <a:ea typeface="Raleway"/>
              <a:cs typeface="Raleway"/>
              <a:sym typeface="Raleway"/>
            </a:endParaRPr>
          </a:p>
          <a:p>
            <a:pPr lvl="0" rtl="0">
              <a:lnSpc>
                <a:spcPct val="115000"/>
              </a:lnSpc>
              <a:spcBef>
                <a:spcPts val="0"/>
              </a:spcBef>
              <a:spcAft>
                <a:spcPts val="1600"/>
              </a:spcAft>
              <a:buNone/>
            </a:pPr>
            <a:br>
              <a:rPr lang="en" sz="1600">
                <a:solidFill>
                  <a:schemeClr val="dk2"/>
                </a:solidFill>
                <a:latin typeface="Raleway"/>
                <a:ea typeface="Raleway"/>
                <a:cs typeface="Raleway"/>
                <a:sym typeface="Raleway"/>
              </a:rPr>
            </a:br>
            <a:r>
              <a:rPr lang="en" sz="1600" u="sng">
                <a:solidFill>
                  <a:schemeClr val="dk2"/>
                </a:solidFill>
                <a:latin typeface="Raleway"/>
                <a:ea typeface="Raleway"/>
                <a:cs typeface="Raleway"/>
                <a:sym typeface="Raleway"/>
              </a:rPr>
              <a:t>Sample 2</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1</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2</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3</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4</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5</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6</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7</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8</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9</a:t>
            </a:r>
            <a:br>
              <a:rPr lang="en" sz="1600">
                <a:solidFill>
                  <a:schemeClr val="dk2"/>
                </a:solidFill>
                <a:latin typeface="Raleway"/>
                <a:ea typeface="Raleway"/>
                <a:cs typeface="Raleway"/>
                <a:sym typeface="Raleway"/>
              </a:rPr>
            </a:br>
          </a:p>
        </p:txBody>
      </p:sp>
      <p:sp>
        <p:nvSpPr>
          <p:cNvPr id="160" name="Shape 160"/>
          <p:cNvSpPr txBox="1"/>
          <p:nvPr>
            <p:ph type="title"/>
          </p:nvPr>
        </p:nvSpPr>
        <p:spPr>
          <a:xfrm>
            <a:off x="159300" y="1402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 Motivation and Workflow</a:t>
            </a:r>
          </a:p>
        </p:txBody>
      </p:sp>
      <p:sp>
        <p:nvSpPr>
          <p:cNvPr id="161" name="Shape 16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62" name="Shape 162"/>
          <p:cNvSpPr/>
          <p:nvPr/>
        </p:nvSpPr>
        <p:spPr>
          <a:xfrm>
            <a:off x="3885200" y="1888775"/>
            <a:ext cx="1594800" cy="13953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latin typeface="Raleway"/>
                <a:ea typeface="Raleway"/>
                <a:cs typeface="Raleway"/>
                <a:sym typeface="Raleway"/>
              </a:rPr>
              <a:t>Refine Sequencing Data</a:t>
            </a:r>
          </a:p>
        </p:txBody>
      </p:sp>
      <p:sp>
        <p:nvSpPr>
          <p:cNvPr id="163" name="Shape 163"/>
          <p:cNvSpPr txBox="1"/>
          <p:nvPr/>
        </p:nvSpPr>
        <p:spPr>
          <a:xfrm>
            <a:off x="2827494" y="4753075"/>
            <a:ext cx="3184199" cy="213900"/>
          </a:xfrm>
          <a:prstGeom prst="rect">
            <a:avLst/>
          </a:prstGeom>
          <a:noFill/>
          <a:ln>
            <a:noFill/>
          </a:ln>
        </p:spPr>
        <p:txBody>
          <a:bodyPr anchorCtr="0" anchor="t" bIns="91425" lIns="91425" rIns="91425" tIns="91425">
            <a:noAutofit/>
          </a:bodyPr>
          <a:lstStyle/>
          <a:p>
            <a:pPr lvl="0" rtl="0" algn="ctr">
              <a:spcBef>
                <a:spcPts val="0"/>
              </a:spcBef>
              <a:buNone/>
            </a:pPr>
            <a:r>
              <a:rPr lang="en" sz="800">
                <a:solidFill>
                  <a:srgbClr val="666666"/>
                </a:solidFill>
                <a:latin typeface="Raleway"/>
                <a:ea typeface="Raleway"/>
                <a:cs typeface="Raleway"/>
                <a:sym typeface="Raleway"/>
              </a:rPr>
              <a:t>(3) Barrick </a:t>
            </a:r>
            <a:r>
              <a:rPr i="1" lang="en" sz="800">
                <a:solidFill>
                  <a:srgbClr val="666666"/>
                </a:solidFill>
                <a:latin typeface="Raleway"/>
                <a:ea typeface="Raleway"/>
                <a:cs typeface="Raleway"/>
                <a:sym typeface="Raleway"/>
              </a:rPr>
              <a:t>et al</a:t>
            </a:r>
            <a:r>
              <a:rPr lang="en" sz="800">
                <a:solidFill>
                  <a:srgbClr val="666666"/>
                </a:solidFill>
                <a:latin typeface="Raleway"/>
                <a:ea typeface="Raleway"/>
                <a:cs typeface="Raleway"/>
                <a:sym typeface="Raleway"/>
              </a:rPr>
              <a:t>. Methods Mol. Biol, 2014.</a:t>
            </a:r>
          </a:p>
        </p:txBody>
      </p:sp>
      <p:sp>
        <p:nvSpPr>
          <p:cNvPr id="164" name="Shape 164"/>
          <p:cNvSpPr txBox="1"/>
          <p:nvPr/>
        </p:nvSpPr>
        <p:spPr>
          <a:xfrm>
            <a:off x="152400" y="764650"/>
            <a:ext cx="1574100" cy="4737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1600">
                <a:solidFill>
                  <a:schemeClr val="dk2"/>
                </a:solidFill>
                <a:latin typeface="Raleway"/>
                <a:ea typeface="Raleway"/>
                <a:cs typeface="Raleway"/>
                <a:sym typeface="Raleway"/>
              </a:rPr>
              <a:t>Resequencing</a:t>
            </a:r>
          </a:p>
        </p:txBody>
      </p:sp>
      <p:pic>
        <p:nvPicPr>
          <p:cNvPr id="165" name="Shape 165"/>
          <p:cNvPicPr preferRelativeResize="0"/>
          <p:nvPr/>
        </p:nvPicPr>
        <p:blipFill>
          <a:blip r:embed="rId3">
            <a:alphaModFix/>
          </a:blip>
          <a:stretch>
            <a:fillRect/>
          </a:stretch>
        </p:blipFill>
        <p:spPr>
          <a:xfrm>
            <a:off x="2414254" y="712918"/>
            <a:ext cx="524099" cy="386425"/>
          </a:xfrm>
          <a:prstGeom prst="rect">
            <a:avLst/>
          </a:prstGeom>
          <a:noFill/>
          <a:ln>
            <a:noFill/>
          </a:ln>
        </p:spPr>
      </p:pic>
      <p:pic>
        <p:nvPicPr>
          <p:cNvPr id="166" name="Shape 166"/>
          <p:cNvPicPr preferRelativeResize="0"/>
          <p:nvPr/>
        </p:nvPicPr>
        <p:blipFill>
          <a:blip r:embed="rId4">
            <a:alphaModFix/>
          </a:blip>
          <a:stretch>
            <a:fillRect/>
          </a:stretch>
        </p:blipFill>
        <p:spPr>
          <a:xfrm rot="5400000">
            <a:off x="918806" y="4302509"/>
            <a:ext cx="353290" cy="30299"/>
          </a:xfrm>
          <a:prstGeom prst="rect">
            <a:avLst/>
          </a:prstGeom>
          <a:noFill/>
          <a:ln>
            <a:noFill/>
          </a:ln>
        </p:spPr>
      </p:pic>
      <p:sp>
        <p:nvSpPr>
          <p:cNvPr id="167" name="Shape 167"/>
          <p:cNvSpPr txBox="1"/>
          <p:nvPr/>
        </p:nvSpPr>
        <p:spPr>
          <a:xfrm>
            <a:off x="5897825" y="1207300"/>
            <a:ext cx="1594800" cy="32919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600" u="sng">
                <a:solidFill>
                  <a:schemeClr val="dk2"/>
                </a:solidFill>
                <a:latin typeface="Raleway"/>
                <a:ea typeface="Raleway"/>
                <a:cs typeface="Raleway"/>
                <a:sym typeface="Raleway"/>
              </a:rPr>
              <a:t>Sample 1</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1</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2</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3</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4</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5</a:t>
            </a:r>
          </a:p>
        </p:txBody>
      </p:sp>
      <p:pic>
        <p:nvPicPr>
          <p:cNvPr id="168" name="Shape 168"/>
          <p:cNvPicPr preferRelativeResize="0"/>
          <p:nvPr/>
        </p:nvPicPr>
        <p:blipFill>
          <a:blip r:embed="rId4">
            <a:alphaModFix/>
          </a:blip>
          <a:stretch>
            <a:fillRect/>
          </a:stretch>
        </p:blipFill>
        <p:spPr>
          <a:xfrm rot="5400000">
            <a:off x="2214206" y="4302509"/>
            <a:ext cx="353290" cy="30299"/>
          </a:xfrm>
          <a:prstGeom prst="rect">
            <a:avLst/>
          </a:prstGeom>
          <a:noFill/>
          <a:ln>
            <a:noFill/>
          </a:ln>
        </p:spPr>
      </p:pic>
      <p:pic>
        <p:nvPicPr>
          <p:cNvPr id="169" name="Shape 169"/>
          <p:cNvPicPr preferRelativeResize="0"/>
          <p:nvPr/>
        </p:nvPicPr>
        <p:blipFill>
          <a:blip r:embed="rId4">
            <a:alphaModFix/>
          </a:blip>
          <a:stretch>
            <a:fillRect/>
          </a:stretch>
        </p:blipFill>
        <p:spPr>
          <a:xfrm>
            <a:off x="3120306" y="2571272"/>
            <a:ext cx="353290" cy="30299"/>
          </a:xfrm>
          <a:prstGeom prst="rect">
            <a:avLst/>
          </a:prstGeom>
          <a:noFill/>
          <a:ln>
            <a:noFill/>
          </a:ln>
        </p:spPr>
      </p:pic>
      <p:sp>
        <p:nvSpPr>
          <p:cNvPr id="170" name="Shape 170"/>
          <p:cNvSpPr txBox="1"/>
          <p:nvPr/>
        </p:nvSpPr>
        <p:spPr>
          <a:xfrm>
            <a:off x="7110600" y="1207300"/>
            <a:ext cx="1594800" cy="32919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600" u="sng">
                <a:solidFill>
                  <a:schemeClr val="dk2"/>
                </a:solidFill>
                <a:latin typeface="Raleway"/>
                <a:ea typeface="Raleway"/>
                <a:cs typeface="Raleway"/>
                <a:sym typeface="Raleway"/>
              </a:rPr>
              <a:t>Sample 2</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1</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2</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3</a:t>
            </a:r>
            <a:br>
              <a:rPr lang="en" sz="1600">
                <a:solidFill>
                  <a:schemeClr val="dk2"/>
                </a:solidFill>
                <a:latin typeface="Raleway"/>
                <a:ea typeface="Raleway"/>
                <a:cs typeface="Raleway"/>
                <a:sym typeface="Raleway"/>
              </a:rPr>
            </a:br>
            <a:r>
              <a:rPr lang="en" sz="1600">
                <a:solidFill>
                  <a:schemeClr val="dk2"/>
                </a:solidFill>
                <a:latin typeface="Raleway"/>
                <a:ea typeface="Raleway"/>
                <a:cs typeface="Raleway"/>
                <a:sym typeface="Raleway"/>
              </a:rPr>
              <a:t>Mutation 4</a:t>
            </a:r>
            <a:br>
              <a:rPr lang="en" sz="1600">
                <a:solidFill>
                  <a:schemeClr val="dk2"/>
                </a:solidFill>
                <a:latin typeface="Raleway"/>
                <a:ea typeface="Raleway"/>
                <a:cs typeface="Raleway"/>
                <a:sym typeface="Raleway"/>
              </a:rPr>
            </a:br>
          </a:p>
        </p:txBody>
      </p:sp>
      <p:pic>
        <p:nvPicPr>
          <p:cNvPr id="171" name="Shape 171"/>
          <p:cNvPicPr preferRelativeResize="0"/>
          <p:nvPr/>
        </p:nvPicPr>
        <p:blipFill>
          <a:blip r:embed="rId4">
            <a:alphaModFix/>
          </a:blip>
          <a:stretch>
            <a:fillRect/>
          </a:stretch>
        </p:blipFill>
        <p:spPr>
          <a:xfrm>
            <a:off x="8381306" y="2571272"/>
            <a:ext cx="353290" cy="30299"/>
          </a:xfrm>
          <a:prstGeom prst="rect">
            <a:avLst/>
          </a:prstGeom>
          <a:noFill/>
          <a:ln>
            <a:noFill/>
          </a:ln>
        </p:spPr>
      </p:pic>
      <p:sp>
        <p:nvSpPr>
          <p:cNvPr id="172" name="Shape 172"/>
          <p:cNvSpPr txBox="1"/>
          <p:nvPr/>
        </p:nvSpPr>
        <p:spPr>
          <a:xfrm>
            <a:off x="1494645" y="782244"/>
            <a:ext cx="1080299" cy="4371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1600">
                <a:solidFill>
                  <a:schemeClr val="dk2"/>
                </a:solidFill>
                <a:latin typeface="Raleway"/>
                <a:ea typeface="Raleway"/>
                <a:cs typeface="Raleway"/>
                <a:sym typeface="Raleway"/>
              </a:rPr>
              <a:t>: </a:t>
            </a:r>
            <a:r>
              <a:rPr i="1" lang="en" sz="1600">
                <a:solidFill>
                  <a:schemeClr val="dk2"/>
                </a:solidFill>
                <a:latin typeface="Raleway"/>
                <a:ea typeface="Raleway"/>
                <a:cs typeface="Raleway"/>
                <a:sym typeface="Raleway"/>
              </a:rPr>
              <a:t>B</a:t>
            </a:r>
            <a:r>
              <a:rPr i="1" lang="en" sz="1600">
                <a:solidFill>
                  <a:schemeClr val="dk2"/>
                </a:solidFill>
                <a:latin typeface="Raleway"/>
                <a:ea typeface="Raleway"/>
                <a:cs typeface="Raleway"/>
                <a:sym typeface="Raleway"/>
              </a:rPr>
              <a:t>reseq</a:t>
            </a:r>
            <a:r>
              <a:rPr baseline="30000" lang="en" sz="1600">
                <a:solidFill>
                  <a:schemeClr val="dk2"/>
                </a:solidFill>
                <a:latin typeface="Raleway"/>
                <a:ea typeface="Raleway"/>
                <a:cs typeface="Raleway"/>
                <a:sym typeface="Raleway"/>
              </a:rPr>
              <a:t>3</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p:nvPr/>
        </p:nvSpPr>
        <p:spPr>
          <a:xfrm>
            <a:off x="3688075" y="2701105"/>
            <a:ext cx="248700" cy="1200000"/>
          </a:xfrm>
          <a:prstGeom prst="bracePair">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78" name="Shape 178"/>
          <p:cNvSpPr/>
          <p:nvPr/>
        </p:nvSpPr>
        <p:spPr>
          <a:xfrm>
            <a:off x="3688082" y="2195650"/>
            <a:ext cx="248700" cy="489300"/>
          </a:xfrm>
          <a:prstGeom prst="bracePair">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79" name="Shape 179"/>
          <p:cNvSpPr txBox="1"/>
          <p:nvPr>
            <p:ph type="title"/>
          </p:nvPr>
        </p:nvSpPr>
        <p:spPr>
          <a:xfrm>
            <a:off x="83100" y="640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 Workflow</a:t>
            </a:r>
          </a:p>
        </p:txBody>
      </p:sp>
      <p:sp>
        <p:nvSpPr>
          <p:cNvPr id="180" name="Shape 180"/>
          <p:cNvSpPr txBox="1"/>
          <p:nvPr>
            <p:ph idx="12" type="sldNum"/>
          </p:nvPr>
        </p:nvSpPr>
        <p:spPr>
          <a:xfrm>
            <a:off x="8472457" y="48156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81" name="Shape 181"/>
          <p:cNvSpPr txBox="1"/>
          <p:nvPr/>
        </p:nvSpPr>
        <p:spPr>
          <a:xfrm>
            <a:off x="76200" y="764650"/>
            <a:ext cx="3935700" cy="4737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Clr>
                <a:schemeClr val="dk1"/>
              </a:buClr>
              <a:buSzPct val="68750"/>
              <a:buFont typeface="Arial"/>
              <a:buNone/>
            </a:pPr>
            <a:r>
              <a:rPr lang="en" sz="1600">
                <a:solidFill>
                  <a:schemeClr val="dk2"/>
                </a:solidFill>
                <a:latin typeface="Raleway"/>
                <a:ea typeface="Raleway"/>
                <a:cs typeface="Raleway"/>
                <a:sym typeface="Raleway"/>
              </a:rPr>
              <a:t>Read Quality Reporting: </a:t>
            </a:r>
            <a:r>
              <a:rPr i="1" lang="en" sz="1600">
                <a:solidFill>
                  <a:schemeClr val="dk2"/>
                </a:solidFill>
                <a:latin typeface="Raleway"/>
                <a:ea typeface="Raleway"/>
                <a:cs typeface="Raleway"/>
                <a:sym typeface="Raleway"/>
              </a:rPr>
              <a:t>FastQC</a:t>
            </a:r>
            <a:r>
              <a:rPr baseline="30000" lang="en" sz="1600">
                <a:solidFill>
                  <a:schemeClr val="dk2"/>
                </a:solidFill>
                <a:latin typeface="Raleway"/>
                <a:ea typeface="Raleway"/>
                <a:cs typeface="Raleway"/>
                <a:sym typeface="Raleway"/>
              </a:rPr>
              <a:t>1</a:t>
            </a:r>
          </a:p>
        </p:txBody>
      </p:sp>
      <p:sp>
        <p:nvSpPr>
          <p:cNvPr id="182" name="Shape 182"/>
          <p:cNvSpPr txBox="1"/>
          <p:nvPr/>
        </p:nvSpPr>
        <p:spPr>
          <a:xfrm>
            <a:off x="372549" y="4829275"/>
            <a:ext cx="5512500" cy="2139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800">
                <a:solidFill>
                  <a:srgbClr val="666666"/>
                </a:solidFill>
                <a:latin typeface="Raleway"/>
                <a:ea typeface="Raleway"/>
                <a:cs typeface="Raleway"/>
                <a:sym typeface="Raleway"/>
              </a:rPr>
              <a:t>(1) S. Andrews. </a:t>
            </a:r>
            <a:r>
              <a:rPr i="1" lang="en" sz="800">
                <a:solidFill>
                  <a:srgbClr val="666666"/>
                </a:solidFill>
                <a:latin typeface="Raleway"/>
                <a:ea typeface="Raleway"/>
                <a:cs typeface="Raleway"/>
                <a:sym typeface="Raleway"/>
              </a:rPr>
              <a:t>Fastqc</a:t>
            </a:r>
            <a:r>
              <a:rPr lang="en" sz="800">
                <a:solidFill>
                  <a:srgbClr val="666666"/>
                </a:solidFill>
                <a:latin typeface="Raleway"/>
                <a:ea typeface="Raleway"/>
                <a:cs typeface="Raleway"/>
                <a:sym typeface="Raleway"/>
              </a:rPr>
              <a:t>: a quality control tool for high throughput sequence data, 2010.</a:t>
            </a:r>
          </a:p>
        </p:txBody>
      </p:sp>
      <p:sp>
        <p:nvSpPr>
          <p:cNvPr id="183" name="Shape 183"/>
          <p:cNvSpPr/>
          <p:nvPr/>
        </p:nvSpPr>
        <p:spPr>
          <a:xfrm>
            <a:off x="3960779" y="2195650"/>
            <a:ext cx="1261800" cy="10866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latin typeface="Raleway"/>
                <a:ea typeface="Raleway"/>
                <a:cs typeface="Raleway"/>
                <a:sym typeface="Raleway"/>
              </a:rPr>
              <a:t>Q-Score Trimming</a:t>
            </a:r>
          </a:p>
        </p:txBody>
      </p:sp>
      <p:pic>
        <p:nvPicPr>
          <p:cNvPr id="184" name="Shape 184"/>
          <p:cNvPicPr preferRelativeResize="0"/>
          <p:nvPr/>
        </p:nvPicPr>
        <p:blipFill>
          <a:blip r:embed="rId3">
            <a:alphaModFix/>
          </a:blip>
          <a:stretch>
            <a:fillRect/>
          </a:stretch>
        </p:blipFill>
        <p:spPr>
          <a:xfrm>
            <a:off x="5327134" y="1400950"/>
            <a:ext cx="3667250" cy="2750443"/>
          </a:xfrm>
          <a:prstGeom prst="rect">
            <a:avLst/>
          </a:prstGeom>
          <a:noFill/>
          <a:ln>
            <a:noFill/>
          </a:ln>
        </p:spPr>
      </p:pic>
      <p:sp>
        <p:nvSpPr>
          <p:cNvPr id="185" name="Shape 185"/>
          <p:cNvSpPr/>
          <p:nvPr/>
        </p:nvSpPr>
        <p:spPr>
          <a:xfrm>
            <a:off x="3753325" y="1609000"/>
            <a:ext cx="172500" cy="572700"/>
          </a:xfrm>
          <a:prstGeom prst="bracePair">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6" name="Shape 186"/>
          <p:cNvSpPr txBox="1"/>
          <p:nvPr/>
        </p:nvSpPr>
        <p:spPr>
          <a:xfrm>
            <a:off x="3869900" y="1678875"/>
            <a:ext cx="1579500" cy="2934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68750"/>
              <a:buFont typeface="Arial"/>
              <a:buNone/>
            </a:pPr>
            <a:r>
              <a:rPr b="1" lang="en" sz="1600">
                <a:solidFill>
                  <a:srgbClr val="00C853"/>
                </a:solidFill>
                <a:latin typeface="Raleway"/>
                <a:ea typeface="Raleway"/>
                <a:cs typeface="Raleway"/>
                <a:sym typeface="Raleway"/>
              </a:rPr>
              <a:t>Great</a:t>
            </a:r>
            <a:r>
              <a:rPr lang="en" sz="1600">
                <a:solidFill>
                  <a:schemeClr val="dk2"/>
                </a:solidFill>
                <a:latin typeface="Raleway"/>
                <a:ea typeface="Raleway"/>
                <a:cs typeface="Raleway"/>
                <a:sym typeface="Raleway"/>
              </a:rPr>
              <a:t> Quality</a:t>
            </a:r>
          </a:p>
        </p:txBody>
      </p:sp>
      <p:sp>
        <p:nvSpPr>
          <p:cNvPr id="187" name="Shape 187"/>
          <p:cNvSpPr txBox="1"/>
          <p:nvPr/>
        </p:nvSpPr>
        <p:spPr>
          <a:xfrm>
            <a:off x="3870787" y="2226717"/>
            <a:ext cx="1579500" cy="2934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1600">
                <a:solidFill>
                  <a:srgbClr val="F6CC35"/>
                </a:solidFill>
                <a:latin typeface="Raleway"/>
                <a:ea typeface="Raleway"/>
                <a:cs typeface="Raleway"/>
                <a:sym typeface="Raleway"/>
              </a:rPr>
              <a:t>Good</a:t>
            </a:r>
            <a:r>
              <a:rPr lang="en" sz="1600">
                <a:solidFill>
                  <a:schemeClr val="dk2"/>
                </a:solidFill>
                <a:latin typeface="Raleway"/>
                <a:ea typeface="Raleway"/>
                <a:cs typeface="Raleway"/>
                <a:sym typeface="Raleway"/>
              </a:rPr>
              <a:t> Quality</a:t>
            </a:r>
          </a:p>
        </p:txBody>
      </p:sp>
      <p:sp>
        <p:nvSpPr>
          <p:cNvPr id="188" name="Shape 188"/>
          <p:cNvSpPr txBox="1"/>
          <p:nvPr/>
        </p:nvSpPr>
        <p:spPr>
          <a:xfrm>
            <a:off x="3870787" y="3083553"/>
            <a:ext cx="1579500" cy="2934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en" sz="1600">
                <a:solidFill>
                  <a:srgbClr val="E06666"/>
                </a:solidFill>
                <a:latin typeface="Raleway"/>
                <a:ea typeface="Raleway"/>
                <a:cs typeface="Raleway"/>
                <a:sym typeface="Raleway"/>
              </a:rPr>
              <a:t>Bad</a:t>
            </a:r>
            <a:r>
              <a:rPr lang="en" sz="1600">
                <a:solidFill>
                  <a:schemeClr val="dk2"/>
                </a:solidFill>
                <a:latin typeface="Raleway"/>
                <a:ea typeface="Raleway"/>
                <a:cs typeface="Raleway"/>
                <a:sym typeface="Raleway"/>
              </a:rPr>
              <a:t> Quality</a:t>
            </a:r>
          </a:p>
        </p:txBody>
      </p:sp>
      <p:sp>
        <p:nvSpPr>
          <p:cNvPr id="189" name="Shape 189"/>
          <p:cNvSpPr txBox="1"/>
          <p:nvPr/>
        </p:nvSpPr>
        <p:spPr>
          <a:xfrm>
            <a:off x="5830409" y="4829275"/>
            <a:ext cx="3290699" cy="213900"/>
          </a:xfrm>
          <a:prstGeom prst="rect">
            <a:avLst/>
          </a:prstGeom>
          <a:noFill/>
          <a:ln>
            <a:noFill/>
          </a:ln>
        </p:spPr>
        <p:txBody>
          <a:bodyPr anchorCtr="0" anchor="t" bIns="91425" lIns="91425" rIns="91425" tIns="91425">
            <a:noAutofit/>
          </a:bodyPr>
          <a:lstStyle/>
          <a:p>
            <a:pPr lvl="0" rtl="0" algn="l">
              <a:spcBef>
                <a:spcPts val="0"/>
              </a:spcBef>
              <a:buNone/>
            </a:pPr>
            <a:r>
              <a:rPr lang="en" sz="800">
                <a:solidFill>
                  <a:srgbClr val="666666"/>
                </a:solidFill>
                <a:latin typeface="Raleway"/>
                <a:ea typeface="Raleway"/>
                <a:cs typeface="Raleway"/>
                <a:sym typeface="Raleway"/>
              </a:rPr>
              <a:t>(2) Hannon Lab. </a:t>
            </a:r>
            <a:r>
              <a:rPr i="1" lang="en" sz="800">
                <a:solidFill>
                  <a:srgbClr val="666666"/>
                </a:solidFill>
                <a:latin typeface="Raleway"/>
                <a:ea typeface="Raleway"/>
                <a:cs typeface="Raleway"/>
                <a:sym typeface="Raleway"/>
              </a:rPr>
              <a:t>FASTX Toolkit</a:t>
            </a:r>
            <a:r>
              <a:rPr lang="en" sz="800">
                <a:solidFill>
                  <a:srgbClr val="666666"/>
                </a:solidFill>
                <a:latin typeface="Raleway"/>
                <a:ea typeface="Raleway"/>
                <a:cs typeface="Raleway"/>
                <a:sym typeface="Raleway"/>
              </a:rPr>
              <a:t>.</a:t>
            </a:r>
          </a:p>
        </p:txBody>
      </p:sp>
      <p:sp>
        <p:nvSpPr>
          <p:cNvPr id="190" name="Shape 190"/>
          <p:cNvSpPr txBox="1"/>
          <p:nvPr/>
        </p:nvSpPr>
        <p:spPr>
          <a:xfrm>
            <a:off x="5251202" y="764646"/>
            <a:ext cx="3935700" cy="4737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1600">
                <a:solidFill>
                  <a:schemeClr val="dk2"/>
                </a:solidFill>
                <a:latin typeface="Raleway"/>
                <a:ea typeface="Raleway"/>
                <a:cs typeface="Raleway"/>
                <a:sym typeface="Raleway"/>
              </a:rPr>
              <a:t>Read Quality Trimming: </a:t>
            </a:r>
            <a:r>
              <a:rPr i="1" lang="en" sz="1600">
                <a:solidFill>
                  <a:schemeClr val="dk2"/>
                </a:solidFill>
                <a:latin typeface="Raleway"/>
                <a:ea typeface="Raleway"/>
                <a:cs typeface="Raleway"/>
                <a:sym typeface="Raleway"/>
              </a:rPr>
              <a:t>FASTX-Toolkit</a:t>
            </a:r>
            <a:r>
              <a:rPr baseline="30000" lang="en" sz="1600">
                <a:solidFill>
                  <a:schemeClr val="dk2"/>
                </a:solidFill>
                <a:latin typeface="Raleway"/>
                <a:ea typeface="Raleway"/>
                <a:cs typeface="Raleway"/>
                <a:sym typeface="Raleway"/>
              </a:rPr>
              <a:t>2</a:t>
            </a:r>
          </a:p>
        </p:txBody>
      </p:sp>
      <p:sp>
        <p:nvSpPr>
          <p:cNvPr id="191" name="Shape 191"/>
          <p:cNvSpPr/>
          <p:nvPr/>
        </p:nvSpPr>
        <p:spPr>
          <a:xfrm rot="-5400000">
            <a:off x="1811900" y="2202955"/>
            <a:ext cx="384600" cy="3552000"/>
          </a:xfrm>
          <a:prstGeom prst="bracePair">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pic>
        <p:nvPicPr>
          <p:cNvPr id="192" name="Shape 192"/>
          <p:cNvPicPr preferRelativeResize="0"/>
          <p:nvPr/>
        </p:nvPicPr>
        <p:blipFill>
          <a:blip r:embed="rId4">
            <a:alphaModFix/>
          </a:blip>
          <a:stretch>
            <a:fillRect/>
          </a:stretch>
        </p:blipFill>
        <p:spPr>
          <a:xfrm>
            <a:off x="109700" y="1427725"/>
            <a:ext cx="3739930" cy="2655349"/>
          </a:xfrm>
          <a:prstGeom prst="rect">
            <a:avLst/>
          </a:prstGeom>
          <a:noFill/>
          <a:ln>
            <a:noFill/>
          </a:ln>
        </p:spPr>
      </p:pic>
      <p:sp>
        <p:nvSpPr>
          <p:cNvPr id="193" name="Shape 193"/>
          <p:cNvSpPr txBox="1"/>
          <p:nvPr/>
        </p:nvSpPr>
        <p:spPr>
          <a:xfrm>
            <a:off x="76200" y="1135300"/>
            <a:ext cx="3935700" cy="473700"/>
          </a:xfrm>
          <a:prstGeom prst="rect">
            <a:avLst/>
          </a:prstGeom>
          <a:noFill/>
          <a:ln>
            <a:noFill/>
          </a:ln>
        </p:spPr>
        <p:txBody>
          <a:bodyPr anchorCtr="0" anchor="ctr" bIns="91425" lIns="91425" rIns="91425" tIns="91425">
            <a:noAutofit/>
          </a:bodyPr>
          <a:lstStyle/>
          <a:p>
            <a:pPr lvl="0" rtl="0">
              <a:lnSpc>
                <a:spcPct val="115000"/>
              </a:lnSpc>
              <a:spcBef>
                <a:spcPts val="0"/>
              </a:spcBef>
              <a:spcAft>
                <a:spcPts val="1600"/>
              </a:spcAft>
              <a:buNone/>
            </a:pPr>
            <a:r>
              <a:rPr lang="en" sz="1600">
                <a:solidFill>
                  <a:schemeClr val="dk2"/>
                </a:solidFill>
                <a:latin typeface="Raleway"/>
                <a:ea typeface="Raleway"/>
                <a:cs typeface="Raleway"/>
                <a:sym typeface="Raleway"/>
              </a:rPr>
              <a:t>Base Call </a:t>
            </a:r>
            <a:r>
              <a:rPr lang="en" sz="1600">
                <a:solidFill>
                  <a:schemeClr val="dk2"/>
                </a:solidFill>
                <a:latin typeface="Raleway"/>
                <a:ea typeface="Raleway"/>
                <a:cs typeface="Raleway"/>
                <a:sym typeface="Raleway"/>
              </a:rPr>
              <a:t>Quality ⇒ Q-Score</a:t>
            </a:r>
          </a:p>
        </p:txBody>
      </p:sp>
      <p:sp>
        <p:nvSpPr>
          <p:cNvPr id="194" name="Shape 194"/>
          <p:cNvSpPr txBox="1"/>
          <p:nvPr/>
        </p:nvSpPr>
        <p:spPr>
          <a:xfrm>
            <a:off x="455962" y="4341925"/>
            <a:ext cx="3047400" cy="4737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1600">
                <a:solidFill>
                  <a:schemeClr val="dk2"/>
                </a:solidFill>
                <a:latin typeface="Raleway"/>
                <a:ea typeface="Raleway"/>
                <a:cs typeface="Raleway"/>
                <a:sym typeface="Raleway"/>
              </a:rPr>
              <a:t>Q-Score per bin of base calls on reads.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7"/>
                                        </p:tgtEl>
                                      </p:cBhvr>
                                    </p:animEffect>
                                    <p:set>
                                      <p:cBhvr>
                                        <p:cTn dur="1" fill="hold">
                                          <p:stCondLst>
                                            <p:cond delay="1000"/>
                                          </p:stCondLst>
                                        </p:cTn>
                                        <p:tgtEl>
                                          <p:spTgt spid="17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8"/>
                                        </p:tgtEl>
                                      </p:cBhvr>
                                    </p:animEffect>
                                    <p:set>
                                      <p:cBhvr>
                                        <p:cTn dur="1" fill="hold">
                                          <p:stCondLst>
                                            <p:cond delay="1000"/>
                                          </p:stCondLst>
                                        </p:cTn>
                                        <p:tgtEl>
                                          <p:spTgt spid="1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5"/>
                                        </p:tgtEl>
                                      </p:cBhvr>
                                    </p:animEffect>
                                    <p:set>
                                      <p:cBhvr>
                                        <p:cTn dur="1" fill="hold">
                                          <p:stCondLst>
                                            <p:cond delay="1000"/>
                                          </p:stCondLst>
                                        </p:cTn>
                                        <p:tgtEl>
                                          <p:spTgt spid="18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6"/>
                                        </p:tgtEl>
                                      </p:cBhvr>
                                    </p:animEffect>
                                    <p:set>
                                      <p:cBhvr>
                                        <p:cTn dur="1" fill="hold">
                                          <p:stCondLst>
                                            <p:cond delay="1000"/>
                                          </p:stCondLst>
                                        </p:cTn>
                                        <p:tgtEl>
                                          <p:spTgt spid="1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7"/>
                                        </p:tgtEl>
                                      </p:cBhvr>
                                    </p:animEffect>
                                    <p:set>
                                      <p:cBhvr>
                                        <p:cTn dur="1" fill="hold">
                                          <p:stCondLst>
                                            <p:cond delay="1000"/>
                                          </p:stCondLst>
                                        </p:cTn>
                                        <p:tgtEl>
                                          <p:spTgt spid="1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8"/>
                                        </p:tgtEl>
                                      </p:cBhvr>
                                    </p:animEffect>
                                    <p:set>
                                      <p:cBhvr>
                                        <p:cTn dur="1" fill="hold">
                                          <p:stCondLst>
                                            <p:cond delay="1000"/>
                                          </p:stCondLst>
                                        </p:cTn>
                                        <p:tgtEl>
                                          <p:spTgt spid="18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p:nvPr/>
        </p:nvSpPr>
        <p:spPr>
          <a:xfrm rot="-5400000">
            <a:off x="1811900" y="2050555"/>
            <a:ext cx="384600" cy="3552000"/>
          </a:xfrm>
          <a:prstGeom prst="bracePair">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00" name="Shape 200"/>
          <p:cNvSpPr txBox="1"/>
          <p:nvPr/>
        </p:nvSpPr>
        <p:spPr>
          <a:xfrm>
            <a:off x="455962" y="4189525"/>
            <a:ext cx="3047400" cy="4737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sz="1600">
                <a:solidFill>
                  <a:schemeClr val="dk2"/>
                </a:solidFill>
                <a:latin typeface="Raleway"/>
                <a:ea typeface="Raleway"/>
                <a:cs typeface="Raleway"/>
                <a:sym typeface="Raleway"/>
              </a:rPr>
              <a:t>Per base sequence content for all positions within a read.</a:t>
            </a:r>
          </a:p>
        </p:txBody>
      </p:sp>
      <p:sp>
        <p:nvSpPr>
          <p:cNvPr id="201" name="Shape 201"/>
          <p:cNvSpPr txBox="1"/>
          <p:nvPr>
            <p:ph type="title"/>
          </p:nvPr>
        </p:nvSpPr>
        <p:spPr>
          <a:xfrm>
            <a:off x="83100" y="64025"/>
            <a:ext cx="8520600" cy="572700"/>
          </a:xfrm>
          <a:prstGeom prst="rect">
            <a:avLst/>
          </a:prstGeom>
        </p:spPr>
        <p:txBody>
          <a:bodyPr anchorCtr="0" anchor="t" bIns="91425" lIns="91425" rIns="91425" tIns="91425">
            <a:noAutofit/>
          </a:bodyPr>
          <a:lstStyle/>
          <a:p>
            <a:pPr lvl="0" rtl="0">
              <a:spcBef>
                <a:spcPts val="0"/>
              </a:spcBef>
              <a:buNone/>
            </a:pPr>
            <a:r>
              <a:rPr lang="en">
                <a:latin typeface="Raleway"/>
                <a:ea typeface="Raleway"/>
                <a:cs typeface="Raleway"/>
                <a:sym typeface="Raleway"/>
              </a:rPr>
              <a:t>Aim I: Workflow</a:t>
            </a:r>
          </a:p>
        </p:txBody>
      </p:sp>
      <p:sp>
        <p:nvSpPr>
          <p:cNvPr id="202" name="Shape 20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03" name="Shape 203"/>
          <p:cNvSpPr/>
          <p:nvPr/>
        </p:nvSpPr>
        <p:spPr>
          <a:xfrm rot="-5400000">
            <a:off x="4190923" y="2377601"/>
            <a:ext cx="468300" cy="415200"/>
          </a:xfrm>
          <a:prstGeom prst="downArrow">
            <a:avLst>
              <a:gd fmla="val 50000" name="adj1"/>
              <a:gd fmla="val 50000" name="adj2"/>
            </a:avLst>
          </a:prstGeom>
          <a:solidFill>
            <a:srgbClr val="EEEEEE"/>
          </a:solidFill>
          <a:ln cap="flat" cmpd="sng" w="9525">
            <a:solidFill>
              <a:srgbClr val="595959"/>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04" name="Shape 204"/>
          <p:cNvSpPr txBox="1"/>
          <p:nvPr/>
        </p:nvSpPr>
        <p:spPr>
          <a:xfrm>
            <a:off x="3974523" y="1880326"/>
            <a:ext cx="1261800" cy="333600"/>
          </a:xfrm>
          <a:prstGeom prst="rect">
            <a:avLst/>
          </a:prstGeom>
          <a:noFill/>
          <a:ln>
            <a:noFill/>
          </a:ln>
        </p:spPr>
        <p:txBody>
          <a:bodyPr anchorCtr="0" anchor="t" bIns="91425" lIns="91425" rIns="91425" tIns="91425">
            <a:noAutofit/>
          </a:bodyPr>
          <a:lstStyle/>
          <a:p>
            <a:pPr lvl="0" rtl="0">
              <a:spcBef>
                <a:spcPts val="0"/>
              </a:spcBef>
              <a:buNone/>
            </a:pPr>
            <a:r>
              <a:rPr lang="en" sz="1200">
                <a:solidFill>
                  <a:schemeClr val="dk2"/>
                </a:solidFill>
                <a:latin typeface="Raleway"/>
                <a:ea typeface="Raleway"/>
                <a:cs typeface="Raleway"/>
                <a:sym typeface="Raleway"/>
              </a:rPr>
              <a:t>Base Bias Trimming</a:t>
            </a:r>
          </a:p>
        </p:txBody>
      </p:sp>
      <p:pic>
        <p:nvPicPr>
          <p:cNvPr id="205" name="Shape 205"/>
          <p:cNvPicPr preferRelativeResize="0"/>
          <p:nvPr/>
        </p:nvPicPr>
        <p:blipFill>
          <a:blip r:embed="rId3">
            <a:alphaModFix/>
          </a:blip>
          <a:stretch>
            <a:fillRect/>
          </a:stretch>
        </p:blipFill>
        <p:spPr>
          <a:xfrm>
            <a:off x="146850" y="981050"/>
            <a:ext cx="3792432" cy="2895529"/>
          </a:xfrm>
          <a:prstGeom prst="rect">
            <a:avLst/>
          </a:prstGeom>
          <a:noFill/>
          <a:ln>
            <a:noFill/>
          </a:ln>
        </p:spPr>
      </p:pic>
      <p:pic>
        <p:nvPicPr>
          <p:cNvPr id="206" name="Shape 206"/>
          <p:cNvPicPr preferRelativeResize="0"/>
          <p:nvPr/>
        </p:nvPicPr>
        <p:blipFill>
          <a:blip r:embed="rId4">
            <a:alphaModFix/>
          </a:blip>
          <a:stretch>
            <a:fillRect/>
          </a:stretch>
        </p:blipFill>
        <p:spPr>
          <a:xfrm>
            <a:off x="5065627" y="1002094"/>
            <a:ext cx="3792448" cy="2895529"/>
          </a:xfrm>
          <a:prstGeom prst="rect">
            <a:avLst/>
          </a:prstGeom>
          <a:noFill/>
          <a:ln>
            <a:noFill/>
          </a:ln>
        </p:spPr>
      </p:pic>
      <p:sp>
        <p:nvSpPr>
          <p:cNvPr id="207" name="Shape 207"/>
          <p:cNvSpPr txBox="1"/>
          <p:nvPr/>
        </p:nvSpPr>
        <p:spPr>
          <a:xfrm>
            <a:off x="1586450" y="733400"/>
            <a:ext cx="913200" cy="333600"/>
          </a:xfrm>
          <a:prstGeom prst="rect">
            <a:avLst/>
          </a:prstGeom>
          <a:noFill/>
          <a:ln>
            <a:noFill/>
          </a:ln>
        </p:spPr>
        <p:txBody>
          <a:bodyPr anchorCtr="0" anchor="t" bIns="91425" lIns="91425" rIns="91425" tIns="91425">
            <a:noAutofit/>
          </a:bodyPr>
          <a:lstStyle/>
          <a:p>
            <a:pPr lvl="0" rtl="0">
              <a:spcBef>
                <a:spcPts val="0"/>
              </a:spcBef>
              <a:buNone/>
            </a:pPr>
            <a:r>
              <a:rPr lang="en" sz="1200" u="sng">
                <a:solidFill>
                  <a:schemeClr val="dk2"/>
                </a:solidFill>
                <a:latin typeface="Raleway"/>
                <a:ea typeface="Raleway"/>
                <a:cs typeface="Raleway"/>
                <a:sym typeface="Raleway"/>
              </a:rPr>
              <a:t>Base</a:t>
            </a:r>
            <a:r>
              <a:rPr lang="en" sz="1200" u="sng">
                <a:solidFill>
                  <a:schemeClr val="dk2"/>
                </a:solidFill>
                <a:latin typeface="Raleway"/>
                <a:ea typeface="Raleway"/>
                <a:cs typeface="Raleway"/>
                <a:sym typeface="Raleway"/>
              </a:rPr>
              <a:t> Bias</a:t>
            </a:r>
          </a:p>
        </p:txBody>
      </p:sp>
      <p:sp>
        <p:nvSpPr>
          <p:cNvPr id="208" name="Shape 208"/>
          <p:cNvSpPr txBox="1"/>
          <p:nvPr/>
        </p:nvSpPr>
        <p:spPr>
          <a:xfrm>
            <a:off x="6505237" y="774000"/>
            <a:ext cx="913200" cy="333600"/>
          </a:xfrm>
          <a:prstGeom prst="rect">
            <a:avLst/>
          </a:prstGeom>
          <a:noFill/>
          <a:ln>
            <a:noFill/>
          </a:ln>
        </p:spPr>
        <p:txBody>
          <a:bodyPr anchorCtr="0" anchor="t" bIns="91425" lIns="91425" rIns="91425" tIns="91425">
            <a:noAutofit/>
          </a:bodyPr>
          <a:lstStyle/>
          <a:p>
            <a:pPr lvl="0" rtl="0">
              <a:spcBef>
                <a:spcPts val="0"/>
              </a:spcBef>
              <a:buNone/>
            </a:pPr>
            <a:r>
              <a:rPr lang="en" sz="1200" u="sng">
                <a:solidFill>
                  <a:schemeClr val="dk2"/>
                </a:solidFill>
                <a:latin typeface="Raleway"/>
                <a:ea typeface="Raleway"/>
                <a:cs typeface="Raleway"/>
                <a:sym typeface="Raleway"/>
              </a:rPr>
              <a:t>No</a:t>
            </a:r>
            <a:r>
              <a:rPr lang="en" sz="1200" u="sng">
                <a:solidFill>
                  <a:schemeClr val="dk2"/>
                </a:solidFill>
                <a:latin typeface="Raleway"/>
                <a:ea typeface="Raleway"/>
                <a:cs typeface="Raleway"/>
                <a:sym typeface="Raleway"/>
              </a:rPr>
              <a:t> Bias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